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64" r:id="rId4"/>
    <p:sldId id="258" r:id="rId5"/>
    <p:sldId id="259" r:id="rId6"/>
    <p:sldId id="265" r:id="rId7"/>
    <p:sldId id="266" r:id="rId8"/>
    <p:sldId id="260" r:id="rId9"/>
    <p:sldId id="267" r:id="rId10"/>
    <p:sldId id="268" r:id="rId11"/>
    <p:sldId id="269" r:id="rId12"/>
    <p:sldId id="274" r:id="rId13"/>
    <p:sldId id="263" r:id="rId14"/>
    <p:sldId id="271" r:id="rId15"/>
    <p:sldId id="272" r:id="rId16"/>
    <p:sldId id="273" r:id="rId17"/>
    <p:sldId id="261" r:id="rId18"/>
    <p:sldId id="26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2" autoAdjust="0"/>
    <p:restoredTop sz="94660"/>
  </p:normalViewPr>
  <p:slideViewPr>
    <p:cSldViewPr>
      <p:cViewPr varScale="1">
        <p:scale>
          <a:sx n="65" d="100"/>
          <a:sy n="65" d="100"/>
        </p:scale>
        <p:origin x="-59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727513-1C82-452B-89DE-74136F2684AF}" type="datetimeFigureOut">
              <a:rPr lang="en-US" smtClean="0"/>
              <a:pPr/>
              <a:t>5/6/2010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21B68-F9C8-4A65-980D-E0DF35B9212B}"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2C21B68-F9C8-4A65-980D-E0DF35B9212B}"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18</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2C21B68-F9C8-4A65-980D-E0DF35B9212B}"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D8BD707-D9CF-40AE-B4C6-C98DA3205C09}" type="datetimeFigureOut">
              <a:rPr lang="en-US" smtClean="0"/>
              <a:pPr/>
              <a:t>5/6/2010</a:t>
            </a:fld>
            <a:endParaRPr lang="en-US" dirty="0"/>
          </a:p>
        </p:txBody>
      </p:sp>
      <p:sp>
        <p:nvSpPr>
          <p:cNvPr id="17" name="Footer Placeholder 16"/>
          <p:cNvSpPr>
            <a:spLocks noGrp="1"/>
          </p:cNvSpPr>
          <p:nvPr>
            <p:ph type="ftr" sz="quarter" idx="11"/>
          </p:nvPr>
        </p:nvSpPr>
        <p:spPr>
          <a:xfrm>
            <a:off x="5410200" y="4205288"/>
            <a:ext cx="1295400" cy="457200"/>
          </a:xfrm>
        </p:spPr>
        <p:txBody>
          <a:bodyPr/>
          <a:lstStyle/>
          <a:p>
            <a:endParaRPr lang="en-US" dirty="0"/>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lvl1pPr marL="0" indent="0">
              <a:defRPr/>
            </a:lvl1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D8BD707-D9CF-40AE-B4C6-C98DA3205C09}" type="datetimeFigureOut">
              <a:rPr lang="en-US" smtClean="0"/>
              <a:pPr/>
              <a:t>5/6/2010</a:t>
            </a:fld>
            <a:endParaRPr lang="en-US" dirty="0"/>
          </a:p>
        </p:txBody>
      </p:sp>
      <p:sp>
        <p:nvSpPr>
          <p:cNvPr id="27" name="Slide Number Placeholder 26"/>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28" name="Footer Placeholder 27"/>
          <p:cNvSpPr>
            <a:spLocks noGrp="1"/>
          </p:cNvSpPr>
          <p:nvPr>
            <p:ph type="ftr" sz="quarter" idx="12"/>
          </p:nvPr>
        </p:nvSpPr>
        <p:spPr/>
        <p:txBody>
          <a:bodyPr rtlCol="0"/>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D8BD707-D9CF-40AE-B4C6-C98DA3205C09}" type="datetimeFigureOut">
              <a:rPr lang="en-US" smtClean="0"/>
              <a:pPr/>
              <a:t>5/6/2010</a:t>
            </a:fld>
            <a:endParaRPr lang="en-US" dirty="0"/>
          </a:p>
        </p:txBody>
      </p:sp>
      <p:sp>
        <p:nvSpPr>
          <p:cNvPr id="4" name="Footer Placeholder 3"/>
          <p:cNvSpPr>
            <a:spLocks noGrp="1"/>
          </p:cNvSpPr>
          <p:nvPr>
            <p:ph type="ftr" sz="quarter" idx="11"/>
          </p:nvPr>
        </p:nvSpPr>
        <p:spPr>
          <a:xfrm>
            <a:off x="5257800" y="612648"/>
            <a:ext cx="1325880" cy="457200"/>
          </a:xfrm>
        </p:spPr>
        <p:txBody>
          <a:bodyPr/>
          <a:lstStyle/>
          <a:p>
            <a:endParaRPr lang="en-US" dirty="0"/>
          </a:p>
        </p:txBody>
      </p:sp>
      <p:sp>
        <p:nvSpPr>
          <p:cNvPr id="5" name="Slide Number Placeholder 4"/>
          <p:cNvSpPr>
            <a:spLocks noGrp="1"/>
          </p:cNvSpPr>
          <p:nvPr>
            <p:ph type="sldNum" sz="quarter" idx="12"/>
          </p:nvPr>
        </p:nvSpPr>
        <p:spPr>
          <a:xfrm>
            <a:off x="8174736" y="2272"/>
            <a:ext cx="762000" cy="365760"/>
          </a:xfrm>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D8BD707-D9CF-40AE-B4C6-C98DA3205C09}" type="datetimeFigureOut">
              <a:rPr lang="en-US" smtClean="0"/>
              <a:pPr/>
              <a:t>5/6/2010</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Scaled Cottage</a:t>
            </a:r>
            <a:endParaRPr lang="en-GB" dirty="0"/>
          </a:p>
        </p:txBody>
      </p:sp>
      <p:sp>
        <p:nvSpPr>
          <p:cNvPr id="3" name="Subtitle 2"/>
          <p:cNvSpPr>
            <a:spLocks noGrp="1"/>
          </p:cNvSpPr>
          <p:nvPr>
            <p:ph type="subTitle" idx="1"/>
          </p:nvPr>
        </p:nvSpPr>
        <p:spPr/>
        <p:txBody>
          <a:bodyPr/>
          <a:lstStyle/>
          <a:p>
            <a:r>
              <a:rPr lang="en-GB" dirty="0" smtClean="0"/>
              <a:t>Aditya Krishnan</a:t>
            </a:r>
          </a:p>
          <a:p>
            <a:r>
              <a:rPr lang="en-GB" dirty="0" smtClean="0"/>
              <a:t>7.2</a:t>
            </a:r>
          </a:p>
          <a:p>
            <a:r>
              <a:rPr lang="en-GB" dirty="0" smtClean="0"/>
              <a:t>Maths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8229600" cy="1066800"/>
          </a:xfrm>
        </p:spPr>
        <p:txBody>
          <a:bodyPr/>
          <a:lstStyle/>
          <a:p>
            <a:r>
              <a:rPr lang="en-GB" dirty="0" smtClean="0"/>
              <a:t>Bearings</a:t>
            </a:r>
            <a:endParaRPr lang="en-GB" dirty="0"/>
          </a:p>
        </p:txBody>
      </p:sp>
      <p:graphicFrame>
        <p:nvGraphicFramePr>
          <p:cNvPr id="4" name="Content Placeholder 3"/>
          <p:cNvGraphicFramePr>
            <a:graphicFrameLocks noGrp="1"/>
          </p:cNvGraphicFramePr>
          <p:nvPr>
            <p:ph idx="1"/>
          </p:nvPr>
        </p:nvGraphicFramePr>
        <p:xfrm>
          <a:off x="228600" y="1066800"/>
          <a:ext cx="8686800" cy="5527652"/>
        </p:xfrm>
        <a:graphic>
          <a:graphicData uri="http://schemas.openxmlformats.org/drawingml/2006/table">
            <a:tbl>
              <a:tblPr firstRow="1" bandRow="1">
                <a:tableStyleId>{5C22544A-7EE6-4342-B048-85BDC9FD1C3A}</a:tableStyleId>
              </a:tblPr>
              <a:tblGrid>
                <a:gridCol w="2171700"/>
                <a:gridCol w="2171700"/>
                <a:gridCol w="2171700"/>
                <a:gridCol w="2171700"/>
              </a:tblGrid>
              <a:tr h="1504292">
                <a:tc>
                  <a:txBody>
                    <a:bodyPr/>
                    <a:lstStyle/>
                    <a:p>
                      <a:r>
                        <a:rPr lang="en-GB" dirty="0" smtClean="0"/>
                        <a:t>From</a:t>
                      </a:r>
                      <a:endParaRPr lang="en-GB" dirty="0"/>
                    </a:p>
                  </a:txBody>
                  <a:tcPr/>
                </a:tc>
                <a:tc>
                  <a:txBody>
                    <a:bodyPr/>
                    <a:lstStyle/>
                    <a:p>
                      <a:r>
                        <a:rPr lang="en-GB" dirty="0" smtClean="0"/>
                        <a:t>To</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a:t>
                      </a:r>
                      <a:endParaRPr lang="en-GB" dirty="0" smtClean="0"/>
                    </a:p>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 (from destination to starting point)</a:t>
                      </a:r>
                      <a:endParaRPr lang="en-GB" dirty="0" smtClean="0"/>
                    </a:p>
                    <a:p>
                      <a:endParaRPr lang="en-GB" dirty="0"/>
                    </a:p>
                  </a:txBody>
                  <a:tcPr/>
                </a:tc>
              </a:tr>
              <a:tr h="324508">
                <a:tc>
                  <a:txBody>
                    <a:bodyPr/>
                    <a:lstStyle/>
                    <a:p>
                      <a:r>
                        <a:rPr lang="en-GB" dirty="0" smtClean="0"/>
                        <a:t>Lamp</a:t>
                      </a:r>
                      <a:endParaRPr lang="en-GB" dirty="0"/>
                    </a:p>
                  </a:txBody>
                  <a:tcPr/>
                </a:tc>
                <a:tc>
                  <a:txBody>
                    <a:bodyPr/>
                    <a:lstStyle/>
                    <a:p>
                      <a:r>
                        <a:rPr lang="en-GB" dirty="0" smtClean="0"/>
                        <a:t>Awards</a:t>
                      </a:r>
                      <a:endParaRPr lang="en-GB" dirty="0"/>
                    </a:p>
                  </a:txBody>
                  <a:tcPr/>
                </a:tc>
                <a:tc>
                  <a:txBody>
                    <a:bodyPr/>
                    <a:lstStyle/>
                    <a:p>
                      <a:r>
                        <a:rPr lang="en-GB" dirty="0" smtClean="0"/>
                        <a:t>010</a:t>
                      </a:r>
                      <a:r>
                        <a:rPr lang="en-GB" baseline="40000" dirty="0" smtClean="0"/>
                        <a:t>0</a:t>
                      </a:r>
                      <a:endParaRPr lang="en-GB" dirty="0"/>
                    </a:p>
                  </a:txBody>
                  <a:tcPr/>
                </a:tc>
                <a:tc>
                  <a:txBody>
                    <a:bodyPr/>
                    <a:lstStyle/>
                    <a:p>
                      <a:r>
                        <a:rPr lang="en-GB" dirty="0" smtClean="0"/>
                        <a:t>190</a:t>
                      </a:r>
                      <a:r>
                        <a:rPr lang="en-GB" baseline="40000" dirty="0" smtClean="0"/>
                        <a:t>0</a:t>
                      </a:r>
                      <a:endParaRPr lang="en-GB" dirty="0"/>
                    </a:p>
                  </a:txBody>
                  <a:tcPr/>
                </a:tc>
              </a:tr>
              <a:tr h="339748">
                <a:tc>
                  <a:txBody>
                    <a:bodyPr/>
                    <a:lstStyle/>
                    <a:p>
                      <a:r>
                        <a:rPr lang="en-GB" dirty="0" smtClean="0"/>
                        <a:t>Lamp</a:t>
                      </a:r>
                      <a:endParaRPr lang="en-GB" dirty="0"/>
                    </a:p>
                  </a:txBody>
                  <a:tcPr/>
                </a:tc>
                <a:tc>
                  <a:txBody>
                    <a:bodyPr/>
                    <a:lstStyle/>
                    <a:p>
                      <a:r>
                        <a:rPr lang="en-GB" dirty="0" smtClean="0"/>
                        <a:t>Bedroom A/C</a:t>
                      </a:r>
                      <a:endParaRPr lang="en-GB" dirty="0"/>
                    </a:p>
                  </a:txBody>
                  <a:tcPr/>
                </a:tc>
                <a:tc>
                  <a:txBody>
                    <a:bodyPr/>
                    <a:lstStyle/>
                    <a:p>
                      <a:r>
                        <a:rPr lang="en-GB" dirty="0" smtClean="0"/>
                        <a:t>345</a:t>
                      </a:r>
                      <a:r>
                        <a:rPr lang="en-GB" baseline="40000" dirty="0" smtClean="0"/>
                        <a:t>0</a:t>
                      </a:r>
                      <a:endParaRPr lang="en-GB" dirty="0"/>
                    </a:p>
                  </a:txBody>
                  <a:tcPr/>
                </a:tc>
                <a:tc>
                  <a:txBody>
                    <a:bodyPr/>
                    <a:lstStyle/>
                    <a:p>
                      <a:r>
                        <a:rPr lang="en-GB" dirty="0" smtClean="0"/>
                        <a:t>015</a:t>
                      </a:r>
                      <a:r>
                        <a:rPr lang="en-GB" baseline="40000" dirty="0" smtClean="0"/>
                        <a:t>0</a:t>
                      </a:r>
                      <a:endParaRPr lang="en-GB" dirty="0"/>
                    </a:p>
                  </a:txBody>
                  <a:tcPr/>
                </a:tc>
              </a:tr>
              <a:tr h="362420">
                <a:tc>
                  <a:txBody>
                    <a:bodyPr/>
                    <a:lstStyle/>
                    <a:p>
                      <a:r>
                        <a:rPr lang="en-GB" dirty="0" smtClean="0"/>
                        <a:t>Lamp</a:t>
                      </a:r>
                      <a:endParaRPr lang="en-GB" dirty="0"/>
                    </a:p>
                  </a:txBody>
                  <a:tcPr/>
                </a:tc>
                <a:tc>
                  <a:txBody>
                    <a:bodyPr/>
                    <a:lstStyle/>
                    <a:p>
                      <a:r>
                        <a:rPr lang="en-GB" dirty="0" smtClean="0"/>
                        <a:t>Living room</a:t>
                      </a:r>
                      <a:r>
                        <a:rPr lang="en-GB" baseline="0" dirty="0" smtClean="0"/>
                        <a:t> A/C</a:t>
                      </a:r>
                      <a:endParaRPr lang="en-GB" dirty="0"/>
                    </a:p>
                  </a:txBody>
                  <a:tcPr/>
                </a:tc>
                <a:tc>
                  <a:txBody>
                    <a:bodyPr/>
                    <a:lstStyle/>
                    <a:p>
                      <a:r>
                        <a:rPr lang="en-GB" dirty="0" smtClean="0"/>
                        <a:t>295</a:t>
                      </a:r>
                      <a:r>
                        <a:rPr lang="en-GB" baseline="40000" dirty="0" smtClean="0"/>
                        <a:t>0</a:t>
                      </a:r>
                      <a:endParaRPr lang="en-GB" dirty="0"/>
                    </a:p>
                  </a:txBody>
                  <a:tcPr/>
                </a:tc>
                <a:tc>
                  <a:txBody>
                    <a:bodyPr/>
                    <a:lstStyle/>
                    <a:p>
                      <a:r>
                        <a:rPr lang="en-GB" dirty="0" smtClean="0"/>
                        <a:t>065</a:t>
                      </a:r>
                      <a:r>
                        <a:rPr lang="en-GB" baseline="40000" dirty="0" smtClean="0"/>
                        <a:t>0</a:t>
                      </a:r>
                      <a:endParaRPr lang="en-GB" dirty="0"/>
                    </a:p>
                  </a:txBody>
                  <a:tcPr/>
                </a:tc>
              </a:tr>
              <a:tr h="362420">
                <a:tc>
                  <a:txBody>
                    <a:bodyPr/>
                    <a:lstStyle/>
                    <a:p>
                      <a:r>
                        <a:rPr lang="en-GB" dirty="0" smtClean="0"/>
                        <a:t>Lamp</a:t>
                      </a:r>
                      <a:endParaRPr lang="en-GB" dirty="0"/>
                    </a:p>
                  </a:txBody>
                  <a:tcPr/>
                </a:tc>
                <a:tc>
                  <a:txBody>
                    <a:bodyPr/>
                    <a:lstStyle/>
                    <a:p>
                      <a:r>
                        <a:rPr lang="en-GB" dirty="0" smtClean="0"/>
                        <a:t>Exit</a:t>
                      </a:r>
                      <a:endParaRPr lang="en-GB" dirty="0"/>
                    </a:p>
                  </a:txBody>
                  <a:tcPr/>
                </a:tc>
                <a:tc>
                  <a:txBody>
                    <a:bodyPr/>
                    <a:lstStyle/>
                    <a:p>
                      <a:r>
                        <a:rPr lang="en-GB" dirty="0" smtClean="0"/>
                        <a:t>280</a:t>
                      </a:r>
                      <a:r>
                        <a:rPr lang="en-GB" baseline="40000" dirty="0" smtClean="0"/>
                        <a:t>0</a:t>
                      </a:r>
                      <a:endParaRPr lang="en-GB" dirty="0"/>
                    </a:p>
                  </a:txBody>
                  <a:tcPr/>
                </a:tc>
                <a:tc>
                  <a:txBody>
                    <a:bodyPr/>
                    <a:lstStyle/>
                    <a:p>
                      <a:r>
                        <a:rPr lang="en-GB" dirty="0" smtClean="0"/>
                        <a:t>080</a:t>
                      </a:r>
                      <a:r>
                        <a:rPr lang="en-GB" baseline="40000" dirty="0" smtClean="0"/>
                        <a:t>0</a:t>
                      </a:r>
                      <a:endParaRPr lang="en-GB" dirty="0"/>
                    </a:p>
                  </a:txBody>
                  <a:tcPr/>
                </a:tc>
              </a:tr>
              <a:tr h="362420">
                <a:tc>
                  <a:txBody>
                    <a:bodyPr/>
                    <a:lstStyle/>
                    <a:p>
                      <a:r>
                        <a:rPr lang="en-GB" dirty="0" smtClean="0"/>
                        <a:t>Lamp</a:t>
                      </a:r>
                      <a:endParaRPr lang="en-GB" dirty="0"/>
                    </a:p>
                  </a:txBody>
                  <a:tcPr/>
                </a:tc>
                <a:tc>
                  <a:txBody>
                    <a:bodyPr/>
                    <a:lstStyle/>
                    <a:p>
                      <a:r>
                        <a:rPr lang="en-GB" dirty="0" smtClean="0"/>
                        <a:t>Dogs</a:t>
                      </a:r>
                      <a:endParaRPr lang="en-GB" dirty="0"/>
                    </a:p>
                  </a:txBody>
                  <a:tcPr/>
                </a:tc>
                <a:tc>
                  <a:txBody>
                    <a:bodyPr/>
                    <a:lstStyle/>
                    <a:p>
                      <a:r>
                        <a:rPr lang="en-GB" dirty="0" smtClean="0"/>
                        <a:t>060</a:t>
                      </a:r>
                      <a:r>
                        <a:rPr lang="en-GB" baseline="40000" dirty="0" smtClean="0"/>
                        <a:t>0</a:t>
                      </a:r>
                      <a:endParaRPr lang="en-GB" dirty="0"/>
                    </a:p>
                  </a:txBody>
                  <a:tcPr/>
                </a:tc>
                <a:tc>
                  <a:txBody>
                    <a:bodyPr/>
                    <a:lstStyle/>
                    <a:p>
                      <a:r>
                        <a:rPr lang="en-GB" dirty="0" smtClean="0"/>
                        <a:t>300</a:t>
                      </a:r>
                      <a:r>
                        <a:rPr lang="en-GB" baseline="40000" dirty="0" smtClean="0"/>
                        <a:t>0</a:t>
                      </a:r>
                      <a:endParaRPr lang="en-GB" dirty="0"/>
                    </a:p>
                  </a:txBody>
                  <a:tcPr/>
                </a:tc>
              </a:tr>
              <a:tr h="362420">
                <a:tc>
                  <a:txBody>
                    <a:bodyPr/>
                    <a:lstStyle/>
                    <a:p>
                      <a:r>
                        <a:rPr lang="en-GB" dirty="0" smtClean="0"/>
                        <a:t>Footrest</a:t>
                      </a:r>
                      <a:endParaRPr lang="en-GB" dirty="0"/>
                    </a:p>
                  </a:txBody>
                  <a:tcPr/>
                </a:tc>
                <a:tc>
                  <a:txBody>
                    <a:bodyPr/>
                    <a:lstStyle/>
                    <a:p>
                      <a:r>
                        <a:rPr lang="en-GB" dirty="0" smtClean="0"/>
                        <a:t>Sofa</a:t>
                      </a:r>
                      <a:endParaRPr lang="en-GB" dirty="0"/>
                    </a:p>
                  </a:txBody>
                  <a:tcPr/>
                </a:tc>
                <a:tc>
                  <a:txBody>
                    <a:bodyPr/>
                    <a:lstStyle/>
                    <a:p>
                      <a:r>
                        <a:rPr lang="en-GB" dirty="0" smtClean="0"/>
                        <a:t>170</a:t>
                      </a:r>
                      <a:r>
                        <a:rPr lang="en-GB" baseline="40000" dirty="0" smtClean="0"/>
                        <a:t>0</a:t>
                      </a:r>
                      <a:endParaRPr lang="en-GB" dirty="0"/>
                    </a:p>
                  </a:txBody>
                  <a:tcPr/>
                </a:tc>
                <a:tc>
                  <a:txBody>
                    <a:bodyPr/>
                    <a:lstStyle/>
                    <a:p>
                      <a:r>
                        <a:rPr lang="en-GB" dirty="0" smtClean="0"/>
                        <a:t>350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Footrest</a:t>
                      </a:r>
                      <a:endParaRPr lang="en-GB" dirty="0"/>
                    </a:p>
                  </a:txBody>
                  <a:tcPr/>
                </a:tc>
                <a:tc>
                  <a:txBody>
                    <a:bodyPr/>
                    <a:lstStyle/>
                    <a:p>
                      <a:r>
                        <a:rPr lang="en-GB" dirty="0" smtClean="0"/>
                        <a:t>Bedroom A/C</a:t>
                      </a:r>
                      <a:endParaRPr lang="en-GB" dirty="0"/>
                    </a:p>
                  </a:txBody>
                  <a:tcPr/>
                </a:tc>
                <a:tc>
                  <a:txBody>
                    <a:bodyPr/>
                    <a:lstStyle/>
                    <a:p>
                      <a:r>
                        <a:rPr lang="en-GB" dirty="0" smtClean="0"/>
                        <a:t>070</a:t>
                      </a:r>
                      <a:r>
                        <a:rPr lang="en-GB" baseline="40000" dirty="0" smtClean="0"/>
                        <a:t>0</a:t>
                      </a:r>
                      <a:endParaRPr lang="en-GB" dirty="0"/>
                    </a:p>
                  </a:txBody>
                  <a:tcPr/>
                </a:tc>
                <a:tc>
                  <a:txBody>
                    <a:bodyPr/>
                    <a:lstStyle/>
                    <a:p>
                      <a:r>
                        <a:rPr lang="en-GB" dirty="0" smtClean="0"/>
                        <a:t>290</a:t>
                      </a:r>
                      <a:r>
                        <a:rPr lang="en-GB" baseline="40000" dirty="0" smtClean="0"/>
                        <a:t>0</a:t>
                      </a:r>
                      <a:endParaRPr lang="en-GB" dirty="0"/>
                    </a:p>
                  </a:txBody>
                  <a:tcPr/>
                </a:tc>
              </a:tr>
              <a:tr h="354988">
                <a:tc>
                  <a:txBody>
                    <a:bodyPr/>
                    <a:lstStyle/>
                    <a:p>
                      <a:r>
                        <a:rPr lang="en-GB" dirty="0" smtClean="0"/>
                        <a:t>Footrest</a:t>
                      </a:r>
                      <a:endParaRPr lang="en-GB" dirty="0"/>
                    </a:p>
                  </a:txBody>
                  <a:tcPr/>
                </a:tc>
                <a:tc>
                  <a:txBody>
                    <a:bodyPr/>
                    <a:lstStyle/>
                    <a:p>
                      <a:r>
                        <a:rPr lang="en-GB" dirty="0" smtClean="0"/>
                        <a:t>Living room A/C</a:t>
                      </a:r>
                      <a:endParaRPr lang="en-GB" dirty="0"/>
                    </a:p>
                  </a:txBody>
                  <a:tcPr/>
                </a:tc>
                <a:tc>
                  <a:txBody>
                    <a:bodyPr/>
                    <a:lstStyle/>
                    <a:p>
                      <a:r>
                        <a:rPr lang="en-GB" dirty="0" smtClean="0"/>
                        <a:t>340</a:t>
                      </a:r>
                      <a:r>
                        <a:rPr lang="en-GB" baseline="40000" dirty="0" smtClean="0"/>
                        <a:t>0</a:t>
                      </a:r>
                      <a:endParaRPr lang="en-GB" dirty="0"/>
                    </a:p>
                  </a:txBody>
                  <a:tcPr/>
                </a:tc>
                <a:tc>
                  <a:txBody>
                    <a:bodyPr/>
                    <a:lstStyle/>
                    <a:p>
                      <a:r>
                        <a:rPr lang="en-GB" dirty="0" smtClean="0"/>
                        <a:t>160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Footrest</a:t>
                      </a:r>
                      <a:endParaRPr lang="en-GB" dirty="0"/>
                    </a:p>
                  </a:txBody>
                  <a:tcPr/>
                </a:tc>
                <a:tc>
                  <a:txBody>
                    <a:bodyPr/>
                    <a:lstStyle/>
                    <a:p>
                      <a:r>
                        <a:rPr lang="en-GB" dirty="0" smtClean="0"/>
                        <a:t>Awards</a:t>
                      </a:r>
                      <a:endParaRPr lang="en-GB" dirty="0"/>
                    </a:p>
                  </a:txBody>
                  <a:tcPr/>
                </a:tc>
                <a:tc>
                  <a:txBody>
                    <a:bodyPr/>
                    <a:lstStyle/>
                    <a:p>
                      <a:r>
                        <a:rPr lang="en-GB" dirty="0" smtClean="0"/>
                        <a:t>080</a:t>
                      </a:r>
                      <a:r>
                        <a:rPr lang="en-GB" baseline="40000" dirty="0" smtClean="0"/>
                        <a:t>0</a:t>
                      </a:r>
                      <a:endParaRPr lang="en-GB" dirty="0"/>
                    </a:p>
                  </a:txBody>
                  <a:tcPr/>
                </a:tc>
                <a:tc>
                  <a:txBody>
                    <a:bodyPr/>
                    <a:lstStyle/>
                    <a:p>
                      <a:r>
                        <a:rPr lang="en-GB" dirty="0" smtClean="0"/>
                        <a:t>280</a:t>
                      </a:r>
                      <a:r>
                        <a:rPr lang="en-GB" baseline="40000" dirty="0" smtClean="0"/>
                        <a:t>0</a:t>
                      </a:r>
                      <a:endParaRPr lang="en-GB" dirty="0"/>
                    </a:p>
                  </a:txBody>
                  <a:tcPr/>
                </a:tc>
              </a:tr>
              <a:tr h="362420">
                <a:tc>
                  <a:txBody>
                    <a:bodyPr/>
                    <a:lstStyle/>
                    <a:p>
                      <a:r>
                        <a:rPr lang="en-GB" dirty="0" smtClean="0"/>
                        <a:t>Footrest</a:t>
                      </a:r>
                      <a:endParaRPr lang="en-GB" dirty="0"/>
                    </a:p>
                  </a:txBody>
                  <a:tcPr/>
                </a:tc>
                <a:tc>
                  <a:txBody>
                    <a:bodyPr/>
                    <a:lstStyle/>
                    <a:p>
                      <a:r>
                        <a:rPr lang="en-GB" dirty="0" smtClean="0"/>
                        <a:t>Bed</a:t>
                      </a:r>
                      <a:endParaRPr lang="en-GB" dirty="0"/>
                    </a:p>
                  </a:txBody>
                  <a:tcPr/>
                </a:tc>
                <a:tc>
                  <a:txBody>
                    <a:bodyPr/>
                    <a:lstStyle/>
                    <a:p>
                      <a:r>
                        <a:rPr lang="en-GB" dirty="0" smtClean="0"/>
                        <a:t>120</a:t>
                      </a:r>
                      <a:r>
                        <a:rPr lang="en-GB" baseline="40000" dirty="0" smtClean="0"/>
                        <a:t>0</a:t>
                      </a:r>
                      <a:endParaRPr lang="en-GB" dirty="0"/>
                    </a:p>
                  </a:txBody>
                  <a:tcPr/>
                </a:tc>
                <a:tc>
                  <a:txBody>
                    <a:bodyPr/>
                    <a:lstStyle/>
                    <a:p>
                      <a:r>
                        <a:rPr lang="en-GB" dirty="0" smtClean="0"/>
                        <a:t>300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Footrest</a:t>
                      </a:r>
                      <a:endParaRPr lang="en-GB" dirty="0"/>
                    </a:p>
                  </a:txBody>
                  <a:tcPr/>
                </a:tc>
                <a:tc>
                  <a:txBody>
                    <a:bodyPr/>
                    <a:lstStyle/>
                    <a:p>
                      <a:r>
                        <a:rPr lang="en-GB" dirty="0" smtClean="0"/>
                        <a:t>Dogs</a:t>
                      </a:r>
                      <a:endParaRPr lang="en-GB" dirty="0"/>
                    </a:p>
                  </a:txBody>
                  <a:tcPr/>
                </a:tc>
                <a:tc>
                  <a:txBody>
                    <a:bodyPr/>
                    <a:lstStyle/>
                    <a:p>
                      <a:r>
                        <a:rPr lang="en-GB" dirty="0" smtClean="0"/>
                        <a:t>320</a:t>
                      </a:r>
                      <a:r>
                        <a:rPr lang="en-GB" baseline="40000" dirty="0" smtClean="0"/>
                        <a:t>0</a:t>
                      </a:r>
                      <a:endParaRPr lang="en-GB" dirty="0"/>
                    </a:p>
                  </a:txBody>
                  <a:tcPr/>
                </a:tc>
                <a:tc>
                  <a:txBody>
                    <a:bodyPr/>
                    <a:lstStyle/>
                    <a:p>
                      <a:r>
                        <a:rPr lang="en-GB" dirty="0" smtClean="0"/>
                        <a:t>040</a:t>
                      </a:r>
                      <a:r>
                        <a:rPr lang="en-GB" baseline="40000" dirty="0" smtClean="0"/>
                        <a:t>0</a:t>
                      </a:r>
                      <a:endParaRPr lang="en-GB" dirty="0"/>
                    </a:p>
                  </a:txBody>
                  <a:tcPr/>
                </a:tc>
              </a:tr>
            </a:tbl>
          </a:graphicData>
        </a:graphic>
      </p:graphicFrame>
      <p:sp>
        <p:nvSpPr>
          <p:cNvPr id="5" name="TextBox 4"/>
          <p:cNvSpPr txBox="1"/>
          <p:nvPr/>
        </p:nvSpPr>
        <p:spPr>
          <a:xfrm>
            <a:off x="0" y="0"/>
            <a:ext cx="9144000" cy="361637"/>
          </a:xfrm>
          <a:prstGeom prst="rect">
            <a:avLst/>
          </a:prstGeom>
          <a:noFill/>
        </p:spPr>
        <p:txBody>
          <a:bodyPr wrap="square" rtlCol="0">
            <a:spAutoFit/>
          </a:bodyPr>
          <a:lstStyle/>
          <a:p>
            <a:r>
              <a:rPr lang="en-GB" sz="1750" dirty="0" smtClean="0"/>
              <a:t>This page’s bearings are represented by yellow lines in the How I Calculated Bearings page</a:t>
            </a:r>
            <a:endParaRPr lang="en-GB" sz="175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1010879.JPG"/>
          <p:cNvPicPr>
            <a:picLocks noChangeAspect="1"/>
          </p:cNvPicPr>
          <p:nvPr/>
        </p:nvPicPr>
        <p:blipFill>
          <a:blip r:embed="rId3" cstate="print"/>
          <a:srcRect t="7778" r="4167" b="3333"/>
          <a:stretch>
            <a:fillRect/>
          </a:stretch>
        </p:blipFill>
        <p:spPr>
          <a:xfrm>
            <a:off x="838200" y="1447800"/>
            <a:ext cx="7848600" cy="5141844"/>
          </a:xfrm>
          <a:prstGeom prst="rect">
            <a:avLst/>
          </a:prstGeom>
        </p:spPr>
      </p:pic>
      <p:sp>
        <p:nvSpPr>
          <p:cNvPr id="2" name="Title 1"/>
          <p:cNvSpPr>
            <a:spLocks noGrp="1"/>
          </p:cNvSpPr>
          <p:nvPr>
            <p:ph type="title"/>
          </p:nvPr>
        </p:nvSpPr>
        <p:spPr>
          <a:xfrm>
            <a:off x="381000" y="533400"/>
            <a:ext cx="8229600" cy="1066800"/>
          </a:xfrm>
        </p:spPr>
        <p:txBody>
          <a:bodyPr/>
          <a:lstStyle/>
          <a:p>
            <a:r>
              <a:rPr lang="en-GB" dirty="0" smtClean="0"/>
              <a:t>How I Calculated Bearings</a:t>
            </a:r>
            <a:endParaRPr lang="en-GB" dirty="0"/>
          </a:p>
        </p:txBody>
      </p:sp>
      <p:cxnSp>
        <p:nvCxnSpPr>
          <p:cNvPr id="6" name="Straight Connector 5"/>
          <p:cNvCxnSpPr/>
          <p:nvPr/>
        </p:nvCxnSpPr>
        <p:spPr>
          <a:xfrm rot="10800000">
            <a:off x="4038600" y="5943600"/>
            <a:ext cx="182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V="1">
            <a:off x="3086100" y="3238500"/>
            <a:ext cx="2895600"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V="1">
            <a:off x="2209800" y="4114800"/>
            <a:ext cx="28194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2971800" y="4114800"/>
            <a:ext cx="2895600" cy="190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3200400" y="3124200"/>
            <a:ext cx="48006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flipV="1">
            <a:off x="4038600" y="3810000"/>
            <a:ext cx="396240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flipV="1">
            <a:off x="2971800" y="3810000"/>
            <a:ext cx="50292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00400" y="1981200"/>
            <a:ext cx="411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1676400" y="3505200"/>
            <a:ext cx="38862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2514600" y="2667000"/>
            <a:ext cx="4038600" cy="266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914400" y="3581400"/>
            <a:ext cx="38862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2628900" y="2552700"/>
            <a:ext cx="11430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V="1">
            <a:off x="3200400" y="1981200"/>
            <a:ext cx="4038600" cy="1143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3695700" y="2324100"/>
            <a:ext cx="3962400" cy="32766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610100" y="3238500"/>
            <a:ext cx="3962400" cy="14478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0800000" flipV="1">
            <a:off x="2514600" y="1981200"/>
            <a:ext cx="4800600" cy="39624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0800000" flipV="1">
            <a:off x="5867400" y="5257800"/>
            <a:ext cx="2209800" cy="6858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5867400" y="3810000"/>
            <a:ext cx="2133600" cy="21336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0800000">
            <a:off x="2590800" y="5943600"/>
            <a:ext cx="13716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1447800" y="4191000"/>
            <a:ext cx="2819400" cy="6858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0800000" flipV="1">
            <a:off x="2514600" y="5257800"/>
            <a:ext cx="5562600" cy="6858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flipV="1">
            <a:off x="4114800" y="5257800"/>
            <a:ext cx="4038600" cy="6858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flipH="1" flipV="1">
            <a:off x="7239000" y="4419600"/>
            <a:ext cx="1524000" cy="1524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V="1">
            <a:off x="5981700" y="3314700"/>
            <a:ext cx="3276600" cy="6096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3124200" y="1981200"/>
            <a:ext cx="4800600" cy="32766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0800000">
            <a:off x="2971800" y="4114800"/>
            <a:ext cx="4953000" cy="1143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0800000">
            <a:off x="3200400" y="3048000"/>
            <a:ext cx="4724400" cy="22098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3276600" y="5181600"/>
            <a:ext cx="1371600" cy="1524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10800000" flipV="1">
            <a:off x="3886200" y="1981200"/>
            <a:ext cx="3429000" cy="2667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6200000" flipH="1">
            <a:off x="2286000" y="2895600"/>
            <a:ext cx="2590800"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10800000" flipV="1">
            <a:off x="3886200" y="3733800"/>
            <a:ext cx="4191000" cy="8382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10800000">
            <a:off x="3962400" y="4495800"/>
            <a:ext cx="1905000" cy="14478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16200000" flipH="1">
            <a:off x="2819400" y="3429000"/>
            <a:ext cx="1524000" cy="76200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066800"/>
          </a:xfrm>
        </p:spPr>
        <p:txBody>
          <a:bodyPr/>
          <a:lstStyle/>
          <a:p>
            <a:r>
              <a:rPr lang="en-GB" dirty="0" smtClean="0"/>
              <a:t>The Making </a:t>
            </a:r>
            <a:endParaRPr lang="en-GB" dirty="0"/>
          </a:p>
        </p:txBody>
      </p:sp>
      <p:pic>
        <p:nvPicPr>
          <p:cNvPr id="4" name="Picture 3" descr="P1010847.JPG"/>
          <p:cNvPicPr>
            <a:picLocks noChangeAspect="1"/>
          </p:cNvPicPr>
          <p:nvPr/>
        </p:nvPicPr>
        <p:blipFill>
          <a:blip r:embed="rId3" cstate="print"/>
          <a:stretch>
            <a:fillRect/>
          </a:stretch>
        </p:blipFill>
        <p:spPr>
          <a:xfrm>
            <a:off x="228600" y="1190400"/>
            <a:ext cx="2688000" cy="2016000"/>
          </a:xfrm>
          <a:prstGeom prst="rect">
            <a:avLst/>
          </a:prstGeom>
        </p:spPr>
      </p:pic>
      <p:pic>
        <p:nvPicPr>
          <p:cNvPr id="5" name="Picture 4" descr="P1010849.JPG"/>
          <p:cNvPicPr>
            <a:picLocks noChangeAspect="1"/>
          </p:cNvPicPr>
          <p:nvPr/>
        </p:nvPicPr>
        <p:blipFill>
          <a:blip r:embed="rId4" cstate="print"/>
          <a:stretch>
            <a:fillRect/>
          </a:stretch>
        </p:blipFill>
        <p:spPr>
          <a:xfrm rot="10800000">
            <a:off x="5998800" y="1184400"/>
            <a:ext cx="2688000" cy="2016000"/>
          </a:xfrm>
          <a:prstGeom prst="rect">
            <a:avLst/>
          </a:prstGeom>
        </p:spPr>
      </p:pic>
      <p:pic>
        <p:nvPicPr>
          <p:cNvPr id="6" name="Picture 5" descr="P1010851.JPG"/>
          <p:cNvPicPr>
            <a:picLocks noChangeAspect="1"/>
          </p:cNvPicPr>
          <p:nvPr/>
        </p:nvPicPr>
        <p:blipFill>
          <a:blip r:embed="rId5" cstate="print"/>
          <a:stretch>
            <a:fillRect/>
          </a:stretch>
        </p:blipFill>
        <p:spPr>
          <a:xfrm>
            <a:off x="3124200" y="1143000"/>
            <a:ext cx="2688000" cy="2016000"/>
          </a:xfrm>
          <a:prstGeom prst="rect">
            <a:avLst/>
          </a:prstGeom>
        </p:spPr>
      </p:pic>
      <p:pic>
        <p:nvPicPr>
          <p:cNvPr id="7" name="Picture 6" descr="P1010861.JPG"/>
          <p:cNvPicPr>
            <a:picLocks noChangeAspect="1"/>
          </p:cNvPicPr>
          <p:nvPr/>
        </p:nvPicPr>
        <p:blipFill>
          <a:blip r:embed="rId6" cstate="print"/>
          <a:stretch>
            <a:fillRect/>
          </a:stretch>
        </p:blipFill>
        <p:spPr>
          <a:xfrm>
            <a:off x="228600" y="4038600"/>
            <a:ext cx="2688000" cy="2016000"/>
          </a:xfrm>
          <a:prstGeom prst="rect">
            <a:avLst/>
          </a:prstGeom>
        </p:spPr>
      </p:pic>
      <p:pic>
        <p:nvPicPr>
          <p:cNvPr id="8" name="Picture 7" descr="P1010864.JPG"/>
          <p:cNvPicPr>
            <a:picLocks noChangeAspect="1"/>
          </p:cNvPicPr>
          <p:nvPr/>
        </p:nvPicPr>
        <p:blipFill>
          <a:blip r:embed="rId7" cstate="print"/>
          <a:stretch>
            <a:fillRect/>
          </a:stretch>
        </p:blipFill>
        <p:spPr>
          <a:xfrm rot="10800000">
            <a:off x="3124201" y="4079999"/>
            <a:ext cx="2688000" cy="2016000"/>
          </a:xfrm>
          <a:prstGeom prst="rect">
            <a:avLst/>
          </a:prstGeom>
        </p:spPr>
      </p:pic>
      <p:pic>
        <p:nvPicPr>
          <p:cNvPr id="9" name="Picture 8" descr="P1010879.JPG"/>
          <p:cNvPicPr>
            <a:picLocks noChangeAspect="1"/>
          </p:cNvPicPr>
          <p:nvPr/>
        </p:nvPicPr>
        <p:blipFill>
          <a:blip r:embed="rId8" cstate="print"/>
          <a:stretch>
            <a:fillRect/>
          </a:stretch>
        </p:blipFill>
        <p:spPr>
          <a:xfrm>
            <a:off x="6019800" y="4080000"/>
            <a:ext cx="2688000" cy="2016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066800"/>
          </a:xfrm>
        </p:spPr>
        <p:txBody>
          <a:bodyPr/>
          <a:lstStyle/>
          <a:p>
            <a:r>
              <a:rPr lang="en-GB" dirty="0" smtClean="0"/>
              <a:t>Explanation of Each Part</a:t>
            </a:r>
            <a:endParaRPr lang="en-GB" dirty="0"/>
          </a:p>
        </p:txBody>
      </p:sp>
      <p:sp>
        <p:nvSpPr>
          <p:cNvPr id="3" name="Content Placeholder 2"/>
          <p:cNvSpPr>
            <a:spLocks noGrp="1"/>
          </p:cNvSpPr>
          <p:nvPr>
            <p:ph idx="1"/>
          </p:nvPr>
        </p:nvSpPr>
        <p:spPr>
          <a:xfrm>
            <a:off x="228600" y="1600200"/>
            <a:ext cx="8610600" cy="4953000"/>
          </a:xfrm>
        </p:spPr>
        <p:txBody>
          <a:bodyPr>
            <a:normAutofit fontScale="85000" lnSpcReduction="20000"/>
          </a:bodyPr>
          <a:lstStyle/>
          <a:p>
            <a:pPr>
              <a:buNone/>
            </a:pP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Living Room</a:t>
            </a:r>
          </a:p>
          <a:p>
            <a:pPr>
              <a:buNone/>
            </a:pPr>
            <a:r>
              <a:rPr lang="en-GB" dirty="0" smtClean="0"/>
              <a:t>The living room consists of a loveseat for two people, along with a footrest for both of them. There is a table by it, which has a reading light attached to it. There is currently a bottle on it, filled with water for the adventurous couple. There are two identical sized mats of different colours, with two identical looking dogs on them. There is a bowl for them to drink from, which they share. Their food is in the bottle that is behind them. The exit looks like a slide, but they just have to sit on it and call their assistant outside to turn on the mechanism, which will let them travel up slowly to where the ceiling would have been. They then slide down to the ground on the other side. Their is an air-conditioning in the room as well. There is a ball lying in the corner, which is for the dogs to play with, and if the couple want to play a session of ball.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1066800"/>
          </a:xfrm>
        </p:spPr>
        <p:txBody>
          <a:bodyPr/>
          <a:lstStyle/>
          <a:p>
            <a:r>
              <a:rPr lang="en-GB" dirty="0" smtClean="0"/>
              <a:t>Explanation of Each Part</a:t>
            </a:r>
            <a:endParaRPr lang="en-GB" dirty="0"/>
          </a:p>
        </p:txBody>
      </p:sp>
      <p:sp>
        <p:nvSpPr>
          <p:cNvPr id="3" name="Content Placeholder 2"/>
          <p:cNvSpPr>
            <a:spLocks noGrp="1"/>
          </p:cNvSpPr>
          <p:nvPr>
            <p:ph idx="1"/>
          </p:nvPr>
        </p:nvSpPr>
        <p:spPr>
          <a:xfrm>
            <a:off x="228600" y="1600200"/>
            <a:ext cx="8610600" cy="4953000"/>
          </a:xfrm>
        </p:spPr>
        <p:txBody>
          <a:bodyPr>
            <a:normAutofit fontScale="92500"/>
          </a:bodyPr>
          <a:lstStyle/>
          <a:p>
            <a:pPr>
              <a:buNone/>
            </a:pP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Bedroom</a:t>
            </a:r>
          </a:p>
          <a:p>
            <a:pPr>
              <a:buNone/>
            </a:pPr>
            <a:r>
              <a:rPr lang="en-GB" dirty="0" smtClean="0"/>
              <a:t>The living room has a door leading to the bedroom. The bedroom has a giant king sized bed, which have a humongous pillow, bed sheets and a enormous blanket. Along the wall are a few of both the people’s major awards. There is a giant cricket bat, for winning a major cricket match, won by the lady. The man has won the huge hockey stick by winning an important hockey match. The man and woman met in a sharp-shooting competition, and they both tied, and so they both accepted the award together. There is a light above the bed. There is also an air conditioner in the bedroom.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066800"/>
          </a:xfrm>
        </p:spPr>
        <p:txBody>
          <a:bodyPr/>
          <a:lstStyle/>
          <a:p>
            <a:r>
              <a:rPr lang="en-GB" dirty="0" smtClean="0"/>
              <a:t>The Story</a:t>
            </a:r>
            <a:endParaRPr lang="en-GB" dirty="0"/>
          </a:p>
        </p:txBody>
      </p:sp>
      <p:sp>
        <p:nvSpPr>
          <p:cNvPr id="3" name="Content Placeholder 2"/>
          <p:cNvSpPr>
            <a:spLocks noGrp="1"/>
          </p:cNvSpPr>
          <p:nvPr>
            <p:ph idx="1"/>
          </p:nvPr>
        </p:nvSpPr>
        <p:spPr>
          <a:xfrm>
            <a:off x="0" y="1066800"/>
            <a:ext cx="9144000" cy="5791200"/>
          </a:xfrm>
        </p:spPr>
        <p:txBody>
          <a:bodyPr>
            <a:normAutofit fontScale="70000" lnSpcReduction="20000"/>
          </a:bodyPr>
          <a:lstStyle/>
          <a:p>
            <a:pPr>
              <a:buNone/>
            </a:pPr>
            <a:r>
              <a:rPr lang="en-GB" dirty="0" smtClean="0"/>
              <a:t>Both the man and the woman are extremely sporty and adventurous, which is why they had the house designed the way it was. They are both extremely rich, and have ordered this house to be built in the middle of the Amazon rainforest just for their honeymoon, and it will be broken down after the honeymoon. Firstly, there is no roof, although there is a special ultra violet sensor, which does not let anything enter through the roof except the couple and their house-keeping staff. This way, rain and birds will just skid off. This also doesn’t let the cool of the air conditioning exit. If needed, the ultra violet sensor can adapt any colour, and not allow people from outside to see in. The air conditioning is special too; it will immediately turn the room into the given temperature in a matter of half a second. </a:t>
            </a:r>
          </a:p>
          <a:p>
            <a:pPr>
              <a:buNone/>
            </a:pPr>
            <a:r>
              <a:rPr lang="en-GB" dirty="0" smtClean="0"/>
              <a:t>Since they are adventurous, they have no door. To enter, the person needs to jump off from the helicopter, and aim for the special shock-absorbent landing bed. The staff have also been trained. The staff live in the outskirts of Brazil, and when a bell is pressed they immediately board a ultra-speed helicopter, and reach the cottage in less than 3.834563 seconds. When they are above the cottage, they press a button which gives out a noise sounding like a knock. When the couple press the button again, the house-keeping staff jump in. They are not allowed to land on the bed, so they have to wear special parachutes which evaporate into oxygen when their feet touch the ground.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066800"/>
          </a:xfrm>
        </p:spPr>
        <p:txBody>
          <a:bodyPr/>
          <a:lstStyle/>
          <a:p>
            <a:r>
              <a:rPr lang="en-GB" dirty="0" smtClean="0"/>
              <a:t>The Story</a:t>
            </a:r>
            <a:endParaRPr lang="en-GB" dirty="0"/>
          </a:p>
        </p:txBody>
      </p:sp>
      <p:sp>
        <p:nvSpPr>
          <p:cNvPr id="3" name="Content Placeholder 2"/>
          <p:cNvSpPr>
            <a:spLocks noGrp="1"/>
          </p:cNvSpPr>
          <p:nvPr>
            <p:ph idx="1"/>
          </p:nvPr>
        </p:nvSpPr>
        <p:spPr>
          <a:xfrm>
            <a:off x="0" y="1066800"/>
            <a:ext cx="9144000" cy="5791200"/>
          </a:xfrm>
        </p:spPr>
        <p:txBody>
          <a:bodyPr>
            <a:normAutofit fontScale="62500" lnSpcReduction="20000"/>
          </a:bodyPr>
          <a:lstStyle/>
          <a:p>
            <a:pPr>
              <a:buNone/>
            </a:pPr>
            <a:r>
              <a:rPr lang="en-GB" dirty="0" smtClean="0"/>
              <a:t>Along with them, the house-keeping staff will bring everything that ever may be required, inside a folded compartment the size of a penny. When the compartment is pressed, a laser catalogue appears, and when anything is selected, it drops directly into the hands of the cleaner. If it needs to be placed somewhere else, then the house-keeping will command so to the catalogue. At a time, there will be only one bottle of water in the cottage, which will automatically refill itself to the brim every two seconds in the case of evaporation. If someone is drinking it, it will refill itself to the brim every millisecond. If the water spills, all the people have to do is press the alarm (which is attached to a floating TV screen that follows them) which will call the housekeeping. The dog food bottle is the same. The only reason the dog bowl automatically doesn’t refill is because the couple like to feed dogs. </a:t>
            </a:r>
          </a:p>
          <a:p>
            <a:pPr>
              <a:buNone/>
            </a:pPr>
            <a:r>
              <a:rPr lang="en-GB" dirty="0" smtClean="0"/>
              <a:t>All day the couple spend outside playing sports and nearly killing themselves. However, whenever they are about the die, some staff member is supposed to come and save them. Unfortunately, when the couple were warming up to get dangerous by jumping of a 400 kilometre ravine onto a waterfall bigger than the </a:t>
            </a:r>
            <a:r>
              <a:rPr lang="en-GB" dirty="0" err="1" smtClean="0"/>
              <a:t>Niagra</a:t>
            </a:r>
            <a:r>
              <a:rPr lang="en-GB" dirty="0" smtClean="0"/>
              <a:t> wearing only a top and shorts, the lady got winded in the middle of it, and so pressed the button. She was then whisked away before she reached the bottom, but the man in charge of saving her was fired because she felt she was going to be winded, and she was “not ready for such dangerous injuries like being winded”. </a:t>
            </a:r>
          </a:p>
          <a:p>
            <a:pPr>
              <a:buNone/>
            </a:pPr>
            <a:r>
              <a:rPr lang="en-GB" dirty="0" smtClean="0"/>
              <a:t>To exit the house, one must use the backward slide, on which the person must sit on, and the mechanism will immediately begin, and they will be pulled up to the top of the house. They then have to slide down to the other side. All lights are activated by the couple thinking the command. </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8229600" cy="1066800"/>
          </a:xfrm>
        </p:spPr>
        <p:txBody>
          <a:bodyPr>
            <a:normAutofit fontScale="90000"/>
          </a:bodyPr>
          <a:lstStyle/>
          <a:p>
            <a:r>
              <a:rPr lang="en-GB" dirty="0" smtClean="0"/>
              <a:t>Reflection on Unit Question and AOI’s </a:t>
            </a:r>
            <a:endParaRPr lang="en-GB" dirty="0"/>
          </a:p>
        </p:txBody>
      </p:sp>
      <p:sp>
        <p:nvSpPr>
          <p:cNvPr id="3" name="Content Placeholder 2"/>
          <p:cNvSpPr>
            <a:spLocks noGrp="1"/>
          </p:cNvSpPr>
          <p:nvPr>
            <p:ph idx="1"/>
          </p:nvPr>
        </p:nvSpPr>
        <p:spPr>
          <a:xfrm>
            <a:off x="76200" y="1295400"/>
            <a:ext cx="8686800" cy="5279136"/>
          </a:xfrm>
        </p:spPr>
        <p:txBody>
          <a:bodyPr>
            <a:normAutofit fontScale="92500" lnSpcReduction="10000"/>
          </a:bodyPr>
          <a:lstStyle/>
          <a:p>
            <a:pPr>
              <a:buNone/>
            </a:pP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Human Ingenuity</a:t>
            </a:r>
          </a:p>
          <a:p>
            <a:pPr>
              <a:buNone/>
            </a:pPr>
            <a:r>
              <a:rPr lang="en-GB" dirty="0" smtClean="0"/>
              <a:t>It is human intelligence that has decided how to find out the details of a product without having to actually building the entire thing; by making it to scale. This house helped us experiment with this ourselves, and deduce that a scaled down model can also include details and that it shows all the components of how the final product would look.</a:t>
            </a:r>
          </a:p>
          <a:p>
            <a:pPr>
              <a:buNone/>
            </a:pP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Approaches to Learning</a:t>
            </a:r>
          </a:p>
          <a:p>
            <a:pPr>
              <a:buNone/>
            </a:pPr>
            <a:r>
              <a:rPr lang="en-GB" dirty="0" smtClean="0"/>
              <a:t>Everyone learns in a different way, and I learn fast when I research. This activity has enabled me to do research on my own; not just going on the internet and reading someone else’s findings, but actually doing the findings myself. </a:t>
            </a:r>
          </a:p>
          <a:p>
            <a:pPr>
              <a:buNone/>
            </a:pPr>
            <a:endParaRPr lang="en-GB"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229600" cy="1066800"/>
          </a:xfrm>
        </p:spPr>
        <p:txBody>
          <a:bodyPr/>
          <a:lstStyle/>
          <a:p>
            <a:r>
              <a:rPr lang="en-GB" dirty="0" smtClean="0"/>
              <a:t>Reflection on final product</a:t>
            </a:r>
            <a:endParaRPr lang="en-GB" dirty="0"/>
          </a:p>
        </p:txBody>
      </p:sp>
      <p:sp>
        <p:nvSpPr>
          <p:cNvPr id="3" name="Content Placeholder 2"/>
          <p:cNvSpPr>
            <a:spLocks noGrp="1"/>
          </p:cNvSpPr>
          <p:nvPr>
            <p:ph idx="1"/>
          </p:nvPr>
        </p:nvSpPr>
        <p:spPr>
          <a:xfrm>
            <a:off x="76200" y="1295400"/>
            <a:ext cx="8915400" cy="5486400"/>
          </a:xfrm>
        </p:spPr>
        <p:txBody>
          <a:bodyPr>
            <a:normAutofit fontScale="77500" lnSpcReduction="20000"/>
          </a:bodyPr>
          <a:lstStyle/>
          <a:p>
            <a:pPr>
              <a:buNone/>
            </a:pPr>
            <a:r>
              <a:rPr lang="en-GB" dirty="0" smtClean="0"/>
              <a:t>I think that this project wa</a:t>
            </a:r>
            <a:r>
              <a:rPr lang="en-GB" dirty="0" smtClean="0"/>
              <a:t>s done extremely well, since I collaborated well with my team mates, and everybody got the materials that they said they would. Everyone critically analyzed each problem and came up with a relevant solution for it. Also, one person didn’t end up doing the entire thing; everyone did their part properly with care and interest. They also accepted that they were wrong, or corrected others. We all worked well, and were open minded to each other’s ideas. For example, when I came up with my idea of the story (having rich people building this house, the roof, helicopter, etc.) they all listened carefully and thanked me for the story, instead of pointing out that it wasn’t possible and that it was total rubbish. </a:t>
            </a:r>
          </a:p>
          <a:p>
            <a:pPr>
              <a:buNone/>
            </a:pPr>
            <a:r>
              <a:rPr lang="en-GB" dirty="0" smtClean="0"/>
              <a:t>I think that for the level of my visual art, I did very well. The various parts do resemble what they will in real life, and the structure of the model is very solid. We used our Visual Arts and DT skills of structure and bases in Math, and we also used Science when we depicted what will happen if we placed something in a certain place. And of course, we used Maths to calculate everything. I think that this project was great, and look forward to more hands on research experiments in the future. </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a:xfrm>
            <a:off x="533400" y="2249424"/>
            <a:ext cx="8229600" cy="4325112"/>
          </a:xfrm>
        </p:spPr>
        <p:txBody>
          <a:bodyPr>
            <a:normAutofit lnSpcReduction="10000"/>
          </a:bodyPr>
          <a:lstStyle/>
          <a:p>
            <a:pPr>
              <a:buNone/>
            </a:pPr>
            <a:r>
              <a:rPr lang="en-GB" dirty="0" smtClean="0"/>
              <a:t>Currently in Math, our unit is Distance and Direction. Since our previous unit was Ratio, we connected the two to make an excellent project. We have been assigned to create a scaled model of anything. However, every single thing that we included </a:t>
            </a:r>
            <a:r>
              <a:rPr lang="en-GB" u="dbl" dirty="0" smtClean="0"/>
              <a:t>had</a:t>
            </a:r>
            <a:r>
              <a:rPr lang="en-GB" dirty="0" smtClean="0"/>
              <a:t> to be to scale. Our group decided to create a cottage for a newly married couple. We decided that they would be adventurous, and also very sporty. With all this in mind, we decided to find out what we could make. And so, we present to you, the Honeymoon Homes.</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362200" y="5334000"/>
            <a:ext cx="1752600" cy="1143000"/>
          </a:xfrm>
          <a:prstGeom prst="rect">
            <a:avLst/>
          </a:prstGeom>
          <a:solidFill>
            <a:srgbClr val="7030A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Rectangle 73"/>
          <p:cNvSpPr/>
          <p:nvPr/>
        </p:nvSpPr>
        <p:spPr>
          <a:xfrm>
            <a:off x="2667000" y="5334000"/>
            <a:ext cx="1080000" cy="914400"/>
          </a:xfrm>
          <a:prstGeom prst="rect">
            <a:avLst/>
          </a:prstGeom>
          <a:solidFill>
            <a:srgbClr val="00B0F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81000" y="685800"/>
            <a:ext cx="8229600" cy="1066800"/>
          </a:xfrm>
        </p:spPr>
        <p:txBody>
          <a:bodyPr/>
          <a:lstStyle/>
          <a:p>
            <a:r>
              <a:rPr lang="en-GB" dirty="0" smtClean="0"/>
              <a:t>Initial Sketches/ Planning</a:t>
            </a:r>
            <a:endParaRPr lang="en-GB" dirty="0"/>
          </a:p>
        </p:txBody>
      </p:sp>
      <p:sp>
        <p:nvSpPr>
          <p:cNvPr id="4" name="Rectangle 3"/>
          <p:cNvSpPr/>
          <p:nvPr/>
        </p:nvSpPr>
        <p:spPr>
          <a:xfrm>
            <a:off x="762600" y="1600200"/>
            <a:ext cx="7848000" cy="5040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p:cNvSpPr/>
          <p:nvPr/>
        </p:nvSpPr>
        <p:spPr>
          <a:xfrm>
            <a:off x="5791200" y="4419600"/>
            <a:ext cx="2667000" cy="1981200"/>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 name="Straight Connector 6"/>
          <p:cNvCxnSpPr>
            <a:stCxn id="4" idx="0"/>
            <a:endCxn id="4" idx="2"/>
          </p:cNvCxnSpPr>
          <p:nvPr/>
        </p:nvCxnSpPr>
        <p:spPr>
          <a:xfrm rot="16200000" flipH="1">
            <a:off x="2166600" y="4120200"/>
            <a:ext cx="5040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696200" y="4724400"/>
            <a:ext cx="648000" cy="1371600"/>
          </a:xfrm>
          <a:prstGeom prst="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6400800" y="5105400"/>
            <a:ext cx="838200" cy="369332"/>
          </a:xfrm>
          <a:prstGeom prst="rect">
            <a:avLst/>
          </a:prstGeom>
          <a:noFill/>
        </p:spPr>
        <p:txBody>
          <a:bodyPr wrap="square" rtlCol="0">
            <a:spAutoFit/>
          </a:bodyPr>
          <a:lstStyle/>
          <a:p>
            <a:r>
              <a:rPr lang="en-GB" dirty="0" smtClean="0"/>
              <a:t>Bed</a:t>
            </a:r>
            <a:endParaRPr lang="en-GB" dirty="0"/>
          </a:p>
        </p:txBody>
      </p:sp>
      <p:sp>
        <p:nvSpPr>
          <p:cNvPr id="8" name="TextBox 7"/>
          <p:cNvSpPr txBox="1"/>
          <p:nvPr/>
        </p:nvSpPr>
        <p:spPr>
          <a:xfrm>
            <a:off x="2895600" y="5562600"/>
            <a:ext cx="990600" cy="369332"/>
          </a:xfrm>
          <a:prstGeom prst="rect">
            <a:avLst/>
          </a:prstGeom>
          <a:noFill/>
        </p:spPr>
        <p:txBody>
          <a:bodyPr wrap="square" rtlCol="0">
            <a:spAutoFit/>
          </a:bodyPr>
          <a:lstStyle/>
          <a:p>
            <a:r>
              <a:rPr lang="en-GB" dirty="0" smtClean="0"/>
              <a:t>Sofa</a:t>
            </a:r>
            <a:endParaRPr lang="en-GB" dirty="0"/>
          </a:p>
        </p:txBody>
      </p:sp>
      <p:sp>
        <p:nvSpPr>
          <p:cNvPr id="25" name="Rectangle 24"/>
          <p:cNvSpPr/>
          <p:nvPr/>
        </p:nvSpPr>
        <p:spPr>
          <a:xfrm>
            <a:off x="1066800" y="5334000"/>
            <a:ext cx="990600" cy="10668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TextBox 26"/>
          <p:cNvSpPr txBox="1"/>
          <p:nvPr/>
        </p:nvSpPr>
        <p:spPr>
          <a:xfrm>
            <a:off x="7620000" y="5181600"/>
            <a:ext cx="838200" cy="369332"/>
          </a:xfrm>
          <a:prstGeom prst="rect">
            <a:avLst/>
          </a:prstGeom>
          <a:noFill/>
        </p:spPr>
        <p:txBody>
          <a:bodyPr wrap="square" rtlCol="0">
            <a:spAutoFit/>
          </a:bodyPr>
          <a:lstStyle/>
          <a:p>
            <a:r>
              <a:rPr lang="en-GB" dirty="0" smtClean="0"/>
              <a:t>Pillow</a:t>
            </a:r>
            <a:endParaRPr lang="en-GB" dirty="0"/>
          </a:p>
        </p:txBody>
      </p:sp>
      <p:sp>
        <p:nvSpPr>
          <p:cNvPr id="28" name="TextBox 27"/>
          <p:cNvSpPr txBox="1"/>
          <p:nvPr/>
        </p:nvSpPr>
        <p:spPr>
          <a:xfrm>
            <a:off x="1143000" y="5638800"/>
            <a:ext cx="838200" cy="369332"/>
          </a:xfrm>
          <a:prstGeom prst="rect">
            <a:avLst/>
          </a:prstGeom>
          <a:noFill/>
        </p:spPr>
        <p:txBody>
          <a:bodyPr wrap="square" rtlCol="0">
            <a:spAutoFit/>
          </a:bodyPr>
          <a:lstStyle/>
          <a:p>
            <a:r>
              <a:rPr lang="en-GB" dirty="0" smtClean="0"/>
              <a:t>Table</a:t>
            </a:r>
            <a:endParaRPr lang="en-GB" dirty="0"/>
          </a:p>
        </p:txBody>
      </p:sp>
      <p:grpSp>
        <p:nvGrpSpPr>
          <p:cNvPr id="32" name="Group 31"/>
          <p:cNvGrpSpPr/>
          <p:nvPr/>
        </p:nvGrpSpPr>
        <p:grpSpPr>
          <a:xfrm>
            <a:off x="1828800" y="1600200"/>
            <a:ext cx="1447800" cy="381000"/>
            <a:chOff x="1828800" y="1600200"/>
            <a:chExt cx="1447800" cy="381000"/>
          </a:xfrm>
        </p:grpSpPr>
        <p:sp>
          <p:nvSpPr>
            <p:cNvPr id="29" name="Rectangle 28"/>
            <p:cNvSpPr/>
            <p:nvPr/>
          </p:nvSpPr>
          <p:spPr>
            <a:xfrm>
              <a:off x="1828800" y="1600200"/>
              <a:ext cx="1447800" cy="381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p:cNvSpPr txBox="1"/>
            <p:nvPr/>
          </p:nvSpPr>
          <p:spPr>
            <a:xfrm>
              <a:off x="1905000" y="1600200"/>
              <a:ext cx="1295400" cy="369332"/>
            </a:xfrm>
            <a:prstGeom prst="rect">
              <a:avLst/>
            </a:prstGeom>
            <a:noFill/>
          </p:spPr>
          <p:txBody>
            <a:bodyPr wrap="square" rtlCol="0">
              <a:spAutoFit/>
            </a:bodyPr>
            <a:lstStyle/>
            <a:p>
              <a:pPr algn="ctr"/>
              <a:r>
                <a:rPr lang="en-GB" dirty="0" smtClean="0"/>
                <a:t>Air Con</a:t>
              </a:r>
              <a:endParaRPr lang="en-GB" dirty="0"/>
            </a:p>
          </p:txBody>
        </p:sp>
      </p:grpSp>
      <p:grpSp>
        <p:nvGrpSpPr>
          <p:cNvPr id="33" name="Group 32"/>
          <p:cNvGrpSpPr/>
          <p:nvPr/>
        </p:nvGrpSpPr>
        <p:grpSpPr>
          <a:xfrm>
            <a:off x="5867400" y="1600200"/>
            <a:ext cx="1447800" cy="381000"/>
            <a:chOff x="1828800" y="1600200"/>
            <a:chExt cx="1447800" cy="381000"/>
          </a:xfrm>
        </p:grpSpPr>
        <p:sp>
          <p:nvSpPr>
            <p:cNvPr id="34" name="Rectangle 33"/>
            <p:cNvSpPr/>
            <p:nvPr/>
          </p:nvSpPr>
          <p:spPr>
            <a:xfrm>
              <a:off x="1828800" y="1600200"/>
              <a:ext cx="1447800" cy="381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Box 34"/>
            <p:cNvSpPr txBox="1"/>
            <p:nvPr/>
          </p:nvSpPr>
          <p:spPr>
            <a:xfrm>
              <a:off x="1905000" y="1600200"/>
              <a:ext cx="1295400" cy="369332"/>
            </a:xfrm>
            <a:prstGeom prst="rect">
              <a:avLst/>
            </a:prstGeom>
            <a:noFill/>
          </p:spPr>
          <p:txBody>
            <a:bodyPr wrap="square" rtlCol="0">
              <a:spAutoFit/>
            </a:bodyPr>
            <a:lstStyle/>
            <a:p>
              <a:pPr algn="ctr"/>
              <a:r>
                <a:rPr lang="en-GB" dirty="0" smtClean="0"/>
                <a:t>Air Con</a:t>
              </a:r>
              <a:endParaRPr lang="en-GB" dirty="0"/>
            </a:p>
          </p:txBody>
        </p:sp>
      </p:grpSp>
      <p:sp>
        <p:nvSpPr>
          <p:cNvPr id="36" name="Rectangle 35"/>
          <p:cNvSpPr/>
          <p:nvPr/>
        </p:nvSpPr>
        <p:spPr>
          <a:xfrm>
            <a:off x="2743200" y="4495800"/>
            <a:ext cx="914400" cy="609600"/>
          </a:xfrm>
          <a:prstGeom prst="rect">
            <a:avLst/>
          </a:prstGeom>
          <a:solidFill>
            <a:srgbClr val="FFFF0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TextBox 36"/>
          <p:cNvSpPr txBox="1"/>
          <p:nvPr/>
        </p:nvSpPr>
        <p:spPr>
          <a:xfrm>
            <a:off x="2743200" y="4614446"/>
            <a:ext cx="1066800" cy="338554"/>
          </a:xfrm>
          <a:prstGeom prst="rect">
            <a:avLst/>
          </a:prstGeom>
          <a:noFill/>
        </p:spPr>
        <p:txBody>
          <a:bodyPr wrap="square" rtlCol="0">
            <a:spAutoFit/>
          </a:bodyPr>
          <a:lstStyle/>
          <a:p>
            <a:r>
              <a:rPr lang="en-GB" sz="1600" dirty="0" smtClean="0"/>
              <a:t>Footrest</a:t>
            </a:r>
            <a:endParaRPr lang="en-GB" sz="1600" dirty="0"/>
          </a:p>
        </p:txBody>
      </p:sp>
      <p:sp>
        <p:nvSpPr>
          <p:cNvPr id="38" name="Rectangle 37"/>
          <p:cNvSpPr/>
          <p:nvPr/>
        </p:nvSpPr>
        <p:spPr>
          <a:xfrm>
            <a:off x="2617800" y="4343400"/>
            <a:ext cx="1152000" cy="9000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0" name="Straight Arrow Connector 39"/>
          <p:cNvCxnSpPr/>
          <p:nvPr/>
        </p:nvCxnSpPr>
        <p:spPr>
          <a:xfrm>
            <a:off x="7696200" y="3352800"/>
            <a:ext cx="685800" cy="158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791200" y="3124200"/>
            <a:ext cx="1828800" cy="369332"/>
          </a:xfrm>
          <a:prstGeom prst="rect">
            <a:avLst/>
          </a:prstGeom>
          <a:noFill/>
        </p:spPr>
        <p:txBody>
          <a:bodyPr wrap="square" rtlCol="0">
            <a:spAutoFit/>
          </a:bodyPr>
          <a:lstStyle/>
          <a:p>
            <a:r>
              <a:rPr lang="en-GB" dirty="0" smtClean="0"/>
              <a:t>Awards (sports)</a:t>
            </a:r>
            <a:endParaRPr lang="en-GB" dirty="0"/>
          </a:p>
        </p:txBody>
      </p:sp>
      <p:sp>
        <p:nvSpPr>
          <p:cNvPr id="42" name="TextBox 41"/>
          <p:cNvSpPr txBox="1"/>
          <p:nvPr/>
        </p:nvSpPr>
        <p:spPr>
          <a:xfrm>
            <a:off x="0" y="0"/>
            <a:ext cx="8915400" cy="646331"/>
          </a:xfrm>
          <a:prstGeom prst="rect">
            <a:avLst/>
          </a:prstGeom>
          <a:noFill/>
        </p:spPr>
        <p:txBody>
          <a:bodyPr wrap="square" rtlCol="0">
            <a:spAutoFit/>
          </a:bodyPr>
          <a:lstStyle/>
          <a:p>
            <a:r>
              <a:rPr lang="en-GB" dirty="0" smtClean="0"/>
              <a:t>Note: Everything that we added on later to our initial plan is in red colour. Other colours mean that that was planned from before.</a:t>
            </a:r>
            <a:endParaRPr lang="en-GB" dirty="0"/>
          </a:p>
        </p:txBody>
      </p:sp>
      <p:sp>
        <p:nvSpPr>
          <p:cNvPr id="43" name="Rectangle 42"/>
          <p:cNvSpPr/>
          <p:nvPr/>
        </p:nvSpPr>
        <p:spPr>
          <a:xfrm>
            <a:off x="990600" y="2133600"/>
            <a:ext cx="1066800" cy="4572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p:cNvSpPr/>
          <p:nvPr/>
        </p:nvSpPr>
        <p:spPr>
          <a:xfrm>
            <a:off x="990600" y="2667000"/>
            <a:ext cx="1066800" cy="4572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TextBox 44"/>
          <p:cNvSpPr txBox="1"/>
          <p:nvPr/>
        </p:nvSpPr>
        <p:spPr>
          <a:xfrm>
            <a:off x="990600" y="2209800"/>
            <a:ext cx="1066800" cy="923330"/>
          </a:xfrm>
          <a:prstGeom prst="rect">
            <a:avLst/>
          </a:prstGeom>
          <a:noFill/>
        </p:spPr>
        <p:txBody>
          <a:bodyPr wrap="square" rtlCol="0">
            <a:spAutoFit/>
          </a:bodyPr>
          <a:lstStyle/>
          <a:p>
            <a:pPr algn="ctr"/>
            <a:r>
              <a:rPr lang="en-GB" dirty="0" smtClean="0"/>
              <a:t>Dogs and mats</a:t>
            </a:r>
            <a:endParaRPr lang="en-GB" dirty="0"/>
          </a:p>
        </p:txBody>
      </p:sp>
      <p:sp>
        <p:nvSpPr>
          <p:cNvPr id="46" name="Oval 45"/>
          <p:cNvSpPr/>
          <p:nvPr/>
        </p:nvSpPr>
        <p:spPr>
          <a:xfrm>
            <a:off x="4343400" y="1752600"/>
            <a:ext cx="304800" cy="304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Oval 46"/>
          <p:cNvSpPr>
            <a:spLocks noChangeAspect="1"/>
          </p:cNvSpPr>
          <p:nvPr/>
        </p:nvSpPr>
        <p:spPr>
          <a:xfrm flipH="1" flipV="1">
            <a:off x="1035000" y="3473400"/>
            <a:ext cx="717600" cy="7176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TextBox 47"/>
          <p:cNvSpPr txBox="1"/>
          <p:nvPr/>
        </p:nvSpPr>
        <p:spPr>
          <a:xfrm>
            <a:off x="3429000" y="1905000"/>
            <a:ext cx="762000" cy="338554"/>
          </a:xfrm>
          <a:prstGeom prst="rect">
            <a:avLst/>
          </a:prstGeom>
          <a:noFill/>
        </p:spPr>
        <p:txBody>
          <a:bodyPr wrap="square" rtlCol="0">
            <a:spAutoFit/>
          </a:bodyPr>
          <a:lstStyle/>
          <a:p>
            <a:r>
              <a:rPr lang="en-GB" sz="1600" dirty="0" smtClean="0"/>
              <a:t>Ball</a:t>
            </a:r>
            <a:endParaRPr lang="en-GB" sz="1600" dirty="0"/>
          </a:p>
        </p:txBody>
      </p:sp>
      <p:cxnSp>
        <p:nvCxnSpPr>
          <p:cNvPr id="50" name="Straight Arrow Connector 49"/>
          <p:cNvCxnSpPr>
            <a:stCxn id="48" idx="0"/>
            <a:endCxn id="46" idx="3"/>
          </p:cNvCxnSpPr>
          <p:nvPr/>
        </p:nvCxnSpPr>
        <p:spPr>
          <a:xfrm rot="16200000" flipH="1">
            <a:off x="4045136" y="1669863"/>
            <a:ext cx="107763" cy="57803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5" name="Oval 54"/>
          <p:cNvSpPr>
            <a:spLocks noChangeAspect="1"/>
          </p:cNvSpPr>
          <p:nvPr/>
        </p:nvSpPr>
        <p:spPr>
          <a:xfrm flipH="1" flipV="1">
            <a:off x="1447800" y="5562600"/>
            <a:ext cx="108000" cy="108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TextBox 55"/>
          <p:cNvSpPr txBox="1"/>
          <p:nvPr/>
        </p:nvSpPr>
        <p:spPr>
          <a:xfrm>
            <a:off x="1143000" y="4419600"/>
            <a:ext cx="1295400" cy="830997"/>
          </a:xfrm>
          <a:prstGeom prst="rect">
            <a:avLst/>
          </a:prstGeom>
          <a:noFill/>
        </p:spPr>
        <p:txBody>
          <a:bodyPr wrap="square" rtlCol="0">
            <a:spAutoFit/>
          </a:bodyPr>
          <a:lstStyle/>
          <a:p>
            <a:r>
              <a:rPr lang="en-GB" sz="1600" dirty="0" smtClean="0"/>
              <a:t>Reading Lamp and bottle</a:t>
            </a:r>
            <a:endParaRPr lang="en-GB" sz="1600" dirty="0"/>
          </a:p>
        </p:txBody>
      </p:sp>
      <p:cxnSp>
        <p:nvCxnSpPr>
          <p:cNvPr id="57" name="Straight Arrow Connector 56"/>
          <p:cNvCxnSpPr>
            <a:stCxn id="56" idx="2"/>
            <a:endCxn id="55" idx="5"/>
          </p:cNvCxnSpPr>
          <p:nvPr/>
        </p:nvCxnSpPr>
        <p:spPr>
          <a:xfrm rot="5400000">
            <a:off x="1463249" y="5250964"/>
            <a:ext cx="327819" cy="32708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2133600" y="2472154"/>
            <a:ext cx="304800" cy="3048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TextBox 62"/>
          <p:cNvSpPr txBox="1"/>
          <p:nvPr/>
        </p:nvSpPr>
        <p:spPr>
          <a:xfrm>
            <a:off x="2667000" y="2438400"/>
            <a:ext cx="1066800" cy="584775"/>
          </a:xfrm>
          <a:prstGeom prst="rect">
            <a:avLst/>
          </a:prstGeom>
          <a:noFill/>
        </p:spPr>
        <p:txBody>
          <a:bodyPr wrap="square" rtlCol="0">
            <a:spAutoFit/>
          </a:bodyPr>
          <a:lstStyle/>
          <a:p>
            <a:r>
              <a:rPr lang="en-GB" sz="1600" dirty="0" smtClean="0"/>
              <a:t>Bowl and bottle</a:t>
            </a:r>
            <a:endParaRPr lang="en-GB" sz="1600" dirty="0"/>
          </a:p>
        </p:txBody>
      </p:sp>
      <p:cxnSp>
        <p:nvCxnSpPr>
          <p:cNvPr id="64" name="Straight Arrow Connector 63"/>
          <p:cNvCxnSpPr>
            <a:stCxn id="63" idx="1"/>
            <a:endCxn id="62" idx="6"/>
          </p:cNvCxnSpPr>
          <p:nvPr/>
        </p:nvCxnSpPr>
        <p:spPr>
          <a:xfrm rot="10800000">
            <a:off x="2438400" y="2624554"/>
            <a:ext cx="228600" cy="10623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066800"/>
          </a:xfrm>
        </p:spPr>
        <p:txBody>
          <a:bodyPr/>
          <a:lstStyle/>
          <a:p>
            <a:r>
              <a:rPr lang="en-GB" dirty="0" smtClean="0"/>
              <a:t>Final Creation</a:t>
            </a:r>
            <a:endParaRPr lang="en-GB" dirty="0"/>
          </a:p>
        </p:txBody>
      </p:sp>
      <p:pic>
        <p:nvPicPr>
          <p:cNvPr id="4" name="Picture 3" descr="P1010879.JPG"/>
          <p:cNvPicPr>
            <a:picLocks noChangeAspect="1"/>
          </p:cNvPicPr>
          <p:nvPr/>
        </p:nvPicPr>
        <p:blipFill>
          <a:blip r:embed="rId3" cstate="print"/>
          <a:srcRect t="7778" r="4167" b="3333"/>
          <a:stretch>
            <a:fillRect/>
          </a:stretch>
        </p:blipFill>
        <p:spPr>
          <a:xfrm>
            <a:off x="838200" y="1447800"/>
            <a:ext cx="7848600" cy="514184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GB" dirty="0" smtClean="0"/>
              <a:t>Calculations of Scale</a:t>
            </a:r>
            <a:endParaRPr lang="en-GB" dirty="0"/>
          </a:p>
        </p:txBody>
      </p:sp>
      <p:sp>
        <p:nvSpPr>
          <p:cNvPr id="3" name="Content Placeholder 2"/>
          <p:cNvSpPr>
            <a:spLocks noGrp="1"/>
          </p:cNvSpPr>
          <p:nvPr>
            <p:ph idx="1"/>
          </p:nvPr>
        </p:nvSpPr>
        <p:spPr>
          <a:xfrm>
            <a:off x="228600" y="1600200"/>
            <a:ext cx="8458200" cy="4974336"/>
          </a:xfrm>
        </p:spPr>
        <p:txBody>
          <a:bodyPr>
            <a:normAutofit lnSpcReduction="10000"/>
          </a:bodyPr>
          <a:lstStyle/>
          <a:p>
            <a:pPr>
              <a:buNone/>
            </a:pPr>
            <a:r>
              <a:rPr lang="en-GB" dirty="0" smtClean="0">
                <a:solidFill>
                  <a:srgbClr val="7030A0"/>
                </a:solidFill>
              </a:rPr>
              <a:t>The next two pages have a table containing all the actual lengths and drawn lengths. This page shows the formula I applied for each one of them. </a:t>
            </a:r>
          </a:p>
          <a:p>
            <a:pPr>
              <a:buNone/>
            </a:pPr>
            <a:r>
              <a:rPr lang="en-GB" dirty="0" smtClean="0"/>
              <a:t>Scale= 1:20</a:t>
            </a:r>
          </a:p>
          <a:p>
            <a:pPr>
              <a:buNone/>
            </a:pPr>
            <a:r>
              <a:rPr lang="en-GB" dirty="0" smtClean="0"/>
              <a:t>Scale Factor= 20</a:t>
            </a:r>
          </a:p>
          <a:p>
            <a:pPr>
              <a:buNone/>
            </a:pPr>
            <a:r>
              <a:rPr lang="en-GB" dirty="0" smtClean="0"/>
              <a:t>Formula of finding drawing sizes: </a:t>
            </a:r>
          </a:p>
          <a:p>
            <a:pPr>
              <a:buNone/>
            </a:pPr>
            <a:r>
              <a:rPr lang="en-GB" b="1" u="sng" dirty="0" smtClean="0">
                <a:solidFill>
                  <a:srgbClr val="00B0F0"/>
                </a:solidFill>
              </a:rPr>
              <a:t>Actual length/ Scale Factor</a:t>
            </a:r>
          </a:p>
          <a:p>
            <a:pPr algn="ctr">
              <a:buNone/>
            </a:pPr>
            <a:r>
              <a:rPr lang="en-GB" sz="3600" b="1" u="sng" dirty="0" smtClean="0">
                <a:solidFill>
                  <a:srgbClr val="00B0F0"/>
                </a:solidFill>
              </a:rPr>
              <a:t>= Actual length/20 </a:t>
            </a:r>
          </a:p>
          <a:p>
            <a:pPr>
              <a:buNone/>
            </a:pPr>
            <a:r>
              <a:rPr lang="en-GB" b="1" dirty="0" smtClean="0">
                <a:solidFill>
                  <a:srgbClr val="7030A0"/>
                </a:solidFill>
              </a:rPr>
              <a:t>I used a tape measure for measuring, since some objects were rather big. I worked with centimetres only for everything. </a:t>
            </a:r>
          </a:p>
          <a:p>
            <a:pPr>
              <a:buNone/>
            </a:pPr>
            <a:endParaRPr lang="en-GB" dirty="0" smtClean="0">
              <a:solidFill>
                <a:srgbClr val="7030A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1" y="609600"/>
          <a:ext cx="8915399" cy="5505123"/>
        </p:xfrm>
        <a:graphic>
          <a:graphicData uri="http://schemas.openxmlformats.org/drawingml/2006/table">
            <a:tbl>
              <a:tblPr firstRow="1" bandRow="1">
                <a:tableStyleId>{5C22544A-7EE6-4342-B048-85BDC9FD1C3A}</a:tableStyleId>
              </a:tblPr>
              <a:tblGrid>
                <a:gridCol w="1723414"/>
                <a:gridCol w="1629385"/>
                <a:gridCol w="1247409"/>
                <a:gridCol w="1267191"/>
                <a:gridCol w="1828800"/>
                <a:gridCol w="1219200"/>
              </a:tblGrid>
              <a:tr h="1414419">
                <a:tc>
                  <a:txBody>
                    <a:bodyPr/>
                    <a:lstStyle/>
                    <a:p>
                      <a:pPr algn="ctr"/>
                      <a:r>
                        <a:rPr lang="en-GB" dirty="0" smtClean="0"/>
                        <a:t>Item</a:t>
                      </a:r>
                      <a:endParaRPr lang="en-GB" dirty="0"/>
                    </a:p>
                  </a:txBody>
                  <a:tcPr/>
                </a:tc>
                <a:tc>
                  <a:txBody>
                    <a:bodyPr/>
                    <a:lstStyle/>
                    <a:p>
                      <a:pPr algn="ctr"/>
                      <a:r>
                        <a:rPr lang="en-GB" dirty="0" smtClean="0"/>
                        <a:t>Actua</a:t>
                      </a:r>
                      <a:r>
                        <a:rPr lang="en-GB" baseline="0" dirty="0" smtClean="0"/>
                        <a:t>l Length LxWxH (cm)</a:t>
                      </a:r>
                      <a:endParaRPr lang="en-GB" dirty="0"/>
                    </a:p>
                  </a:txBody>
                  <a:tcPr/>
                </a:tc>
                <a:tc>
                  <a:txBody>
                    <a:bodyPr/>
                    <a:lstStyle/>
                    <a:p>
                      <a:pPr algn="ctr"/>
                      <a:r>
                        <a:rPr lang="en-GB" dirty="0" smtClean="0"/>
                        <a:t>Volume</a:t>
                      </a:r>
                      <a:r>
                        <a:rPr lang="en-GB" baseline="0" dirty="0" smtClean="0"/>
                        <a:t> (cm</a:t>
                      </a:r>
                      <a:r>
                        <a:rPr lang="en-GB" baseline="30000" dirty="0" smtClean="0"/>
                        <a:t>3</a:t>
                      </a:r>
                      <a:r>
                        <a:rPr lang="en-GB" baseline="0"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Scale</a:t>
                      </a:r>
                      <a:r>
                        <a:rPr lang="en-GB" baseline="0" dirty="0" smtClean="0"/>
                        <a:t> Factor</a:t>
                      </a:r>
                      <a:endParaRPr lang="en-GB" dirty="0" smtClean="0"/>
                    </a:p>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Drawn Length </a:t>
                      </a:r>
                      <a:r>
                        <a:rPr lang="en-GB" baseline="0" dirty="0" smtClean="0"/>
                        <a:t>LxWxH</a:t>
                      </a:r>
                      <a:r>
                        <a:rPr lang="en-GB" dirty="0" smtClean="0"/>
                        <a:t> (cm)</a:t>
                      </a:r>
                    </a:p>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Volume</a:t>
                      </a:r>
                      <a:r>
                        <a:rPr lang="en-GB" baseline="0" dirty="0" smtClean="0"/>
                        <a:t> (cm</a:t>
                      </a:r>
                      <a:r>
                        <a:rPr lang="en-GB" baseline="30000" dirty="0" smtClean="0"/>
                        <a:t>3</a:t>
                      </a:r>
                      <a:r>
                        <a:rPr lang="en-GB" baseline="0" dirty="0" smtClean="0"/>
                        <a:t>)</a:t>
                      </a:r>
                      <a:endParaRPr lang="en-GB" dirty="0" smtClean="0"/>
                    </a:p>
                    <a:p>
                      <a:pPr algn="ctr"/>
                      <a:endParaRPr lang="en-GB" dirty="0"/>
                    </a:p>
                  </a:txBody>
                  <a:tcPr/>
                </a:tc>
              </a:tr>
              <a:tr h="358516">
                <a:tc>
                  <a:txBody>
                    <a:bodyPr/>
                    <a:lstStyle/>
                    <a:p>
                      <a:pPr algn="l"/>
                      <a:r>
                        <a:rPr lang="en-GB" dirty="0" smtClean="0"/>
                        <a:t>Bed</a:t>
                      </a:r>
                      <a:endParaRPr lang="en-GB" dirty="0"/>
                    </a:p>
                  </a:txBody>
                  <a:tcPr/>
                </a:tc>
                <a:tc>
                  <a:txBody>
                    <a:bodyPr/>
                    <a:lstStyle/>
                    <a:p>
                      <a:pPr algn="l"/>
                      <a:r>
                        <a:rPr lang="en-GB" dirty="0" smtClean="0"/>
                        <a:t>200 x190 x55</a:t>
                      </a:r>
                      <a:endParaRPr lang="en-GB" dirty="0"/>
                    </a:p>
                  </a:txBody>
                  <a:tcPr/>
                </a:tc>
                <a:tc>
                  <a:txBody>
                    <a:bodyPr/>
                    <a:lstStyle/>
                    <a:p>
                      <a:pPr algn="l"/>
                      <a:r>
                        <a:rPr lang="en-GB" dirty="0" smtClean="0"/>
                        <a:t>2090000</a:t>
                      </a:r>
                      <a:endParaRPr lang="en-GB" dirty="0"/>
                    </a:p>
                  </a:txBody>
                  <a:tcPr/>
                </a:tc>
                <a:tc rowSpan="11">
                  <a:txBody>
                    <a:bodyPr/>
                    <a:lstStyle/>
                    <a:p>
                      <a:pPr algn="ctr">
                        <a:lnSpc>
                          <a:spcPct val="300000"/>
                        </a:lnSpc>
                      </a:pPr>
                      <a:r>
                        <a:rPr lang="en-GB" sz="4400" b="0" u="sng" dirty="0" smtClean="0">
                          <a:solidFill>
                            <a:srgbClr val="7030A0"/>
                          </a:solidFill>
                        </a:rPr>
                        <a:t>200</a:t>
                      </a:r>
                      <a:endParaRPr lang="en-GB" sz="5400" b="0" u="sng" dirty="0">
                        <a:solidFill>
                          <a:srgbClr val="7030A0"/>
                        </a:solidFill>
                      </a:endParaRPr>
                    </a:p>
                  </a:txBody>
                  <a:tcPr/>
                </a:tc>
                <a:tc>
                  <a:txBody>
                    <a:bodyPr/>
                    <a:lstStyle/>
                    <a:p>
                      <a:pPr algn="l"/>
                      <a:r>
                        <a:rPr lang="en-GB" dirty="0" smtClean="0"/>
                        <a:t>10 x9.5 x2.75</a:t>
                      </a:r>
                      <a:endParaRPr lang="en-GB" dirty="0"/>
                    </a:p>
                  </a:txBody>
                  <a:tcPr/>
                </a:tc>
                <a:tc>
                  <a:txBody>
                    <a:bodyPr/>
                    <a:lstStyle/>
                    <a:p>
                      <a:pPr algn="l"/>
                      <a:r>
                        <a:rPr lang="en-GB" dirty="0" smtClean="0"/>
                        <a:t>261.25</a:t>
                      </a:r>
                      <a:endParaRPr lang="en-GB" dirty="0"/>
                    </a:p>
                  </a:txBody>
                  <a:tcPr/>
                </a:tc>
              </a:tr>
              <a:tr h="358516">
                <a:tc>
                  <a:txBody>
                    <a:bodyPr/>
                    <a:lstStyle/>
                    <a:p>
                      <a:pPr algn="l"/>
                      <a:r>
                        <a:rPr lang="en-GB" dirty="0" smtClean="0"/>
                        <a:t>A/C</a:t>
                      </a:r>
                      <a:endParaRPr lang="en-GB" dirty="0"/>
                    </a:p>
                  </a:txBody>
                  <a:tcPr/>
                </a:tc>
                <a:tc>
                  <a:txBody>
                    <a:bodyPr/>
                    <a:lstStyle/>
                    <a:p>
                      <a:pPr algn="l"/>
                      <a:r>
                        <a:rPr lang="en-GB" dirty="0" smtClean="0"/>
                        <a:t>88 x28 x20</a:t>
                      </a:r>
                      <a:endParaRPr lang="en-GB" dirty="0"/>
                    </a:p>
                  </a:txBody>
                  <a:tcPr/>
                </a:tc>
                <a:tc>
                  <a:txBody>
                    <a:bodyPr/>
                    <a:lstStyle/>
                    <a:p>
                      <a:pPr algn="l"/>
                      <a:r>
                        <a:rPr lang="en-GB" dirty="0" smtClean="0"/>
                        <a:t>49280</a:t>
                      </a:r>
                      <a:endParaRPr lang="en-GB" dirty="0"/>
                    </a:p>
                  </a:txBody>
                  <a:tcPr/>
                </a:tc>
                <a:tc vMerge="1">
                  <a:txBody>
                    <a:bodyPr/>
                    <a:lstStyle/>
                    <a:p>
                      <a:pPr algn="l"/>
                      <a:endParaRPr lang="en-GB" dirty="0"/>
                    </a:p>
                  </a:txBody>
                  <a:tcPr/>
                </a:tc>
                <a:tc>
                  <a:txBody>
                    <a:bodyPr/>
                    <a:lstStyle/>
                    <a:p>
                      <a:pPr algn="l"/>
                      <a:r>
                        <a:rPr lang="en-GB" dirty="0" smtClean="0"/>
                        <a:t>4.5 x1.5 x1</a:t>
                      </a:r>
                      <a:endParaRPr lang="en-GB" dirty="0"/>
                    </a:p>
                  </a:txBody>
                  <a:tcPr/>
                </a:tc>
                <a:tc>
                  <a:txBody>
                    <a:bodyPr/>
                    <a:lstStyle/>
                    <a:p>
                      <a:pPr algn="l"/>
                      <a:r>
                        <a:rPr lang="en-GB" dirty="0" smtClean="0"/>
                        <a:t>6.75</a:t>
                      </a:r>
                      <a:endParaRPr lang="en-GB" dirty="0"/>
                    </a:p>
                  </a:txBody>
                  <a:tcPr/>
                </a:tc>
              </a:tr>
              <a:tr h="433104">
                <a:tc>
                  <a:txBody>
                    <a:bodyPr/>
                    <a:lstStyle/>
                    <a:p>
                      <a:pPr algn="l"/>
                      <a:r>
                        <a:rPr lang="en-GB" dirty="0" smtClean="0"/>
                        <a:t>Single sofa</a:t>
                      </a:r>
                      <a:endParaRPr lang="en-GB" dirty="0"/>
                    </a:p>
                  </a:txBody>
                  <a:tcPr/>
                </a:tc>
                <a:tc>
                  <a:txBody>
                    <a:bodyPr/>
                    <a:lstStyle/>
                    <a:p>
                      <a:pPr algn="l"/>
                      <a:r>
                        <a:rPr lang="en-GB" dirty="0" smtClean="0"/>
                        <a:t>110 x85 x65</a:t>
                      </a:r>
                      <a:endParaRPr lang="en-GB" dirty="0"/>
                    </a:p>
                  </a:txBody>
                  <a:tcPr/>
                </a:tc>
                <a:tc>
                  <a:txBody>
                    <a:bodyPr/>
                    <a:lstStyle/>
                    <a:p>
                      <a:pPr algn="l"/>
                      <a:r>
                        <a:rPr lang="en-GB" dirty="0" smtClean="0"/>
                        <a:t>618800</a:t>
                      </a:r>
                      <a:endParaRPr lang="en-GB" dirty="0"/>
                    </a:p>
                  </a:txBody>
                  <a:tcPr/>
                </a:tc>
                <a:tc vMerge="1">
                  <a:txBody>
                    <a:bodyPr/>
                    <a:lstStyle/>
                    <a:p>
                      <a:pPr algn="l"/>
                      <a:endParaRPr lang="en-GB" dirty="0"/>
                    </a:p>
                  </a:txBody>
                  <a:tcPr/>
                </a:tc>
                <a:tc>
                  <a:txBody>
                    <a:bodyPr/>
                    <a:lstStyle/>
                    <a:p>
                      <a:pPr algn="l"/>
                      <a:r>
                        <a:rPr lang="en-GB" dirty="0" smtClean="0"/>
                        <a:t>5.5 x4.25 x3.25</a:t>
                      </a:r>
                      <a:endParaRPr lang="en-GB" dirty="0"/>
                    </a:p>
                  </a:txBody>
                  <a:tcPr/>
                </a:tc>
                <a:tc>
                  <a:txBody>
                    <a:bodyPr/>
                    <a:lstStyle/>
                    <a:p>
                      <a:pPr algn="l"/>
                      <a:r>
                        <a:rPr lang="en-GB" dirty="0" smtClean="0"/>
                        <a:t>379.85</a:t>
                      </a:r>
                      <a:endParaRPr lang="en-GB" dirty="0"/>
                    </a:p>
                  </a:txBody>
                  <a:tcPr/>
                </a:tc>
              </a:tr>
              <a:tr h="358516">
                <a:tc>
                  <a:txBody>
                    <a:bodyPr/>
                    <a:lstStyle/>
                    <a:p>
                      <a:pPr algn="l"/>
                      <a:r>
                        <a:rPr lang="en-GB" dirty="0" smtClean="0"/>
                        <a:t>Double sofa</a:t>
                      </a:r>
                      <a:endParaRPr lang="en-GB" dirty="0"/>
                    </a:p>
                  </a:txBody>
                  <a:tcPr/>
                </a:tc>
                <a:tc>
                  <a:txBody>
                    <a:bodyPr/>
                    <a:lstStyle/>
                    <a:p>
                      <a:pPr algn="l"/>
                      <a:r>
                        <a:rPr lang="en-GB" dirty="0" smtClean="0"/>
                        <a:t>200 x85</a:t>
                      </a:r>
                      <a:r>
                        <a:rPr lang="en-GB" baseline="0" dirty="0" smtClean="0"/>
                        <a:t> x 65</a:t>
                      </a:r>
                      <a:endParaRPr lang="en-GB" dirty="0"/>
                    </a:p>
                  </a:txBody>
                  <a:tcPr/>
                </a:tc>
                <a:tc>
                  <a:txBody>
                    <a:bodyPr/>
                    <a:lstStyle/>
                    <a:p>
                      <a:pPr algn="l"/>
                      <a:r>
                        <a:rPr lang="en-GB" dirty="0" smtClean="0"/>
                        <a:t>93925000</a:t>
                      </a:r>
                      <a:endParaRPr lang="en-GB" dirty="0"/>
                    </a:p>
                  </a:txBody>
                  <a:tcPr/>
                </a:tc>
                <a:tc vMerge="1">
                  <a:txBody>
                    <a:bodyPr/>
                    <a:lstStyle/>
                    <a:p>
                      <a:pPr algn="l"/>
                      <a:endParaRPr lang="en-GB" dirty="0"/>
                    </a:p>
                  </a:txBody>
                  <a:tcPr/>
                </a:tc>
                <a:tc>
                  <a:txBody>
                    <a:bodyPr/>
                    <a:lstStyle/>
                    <a:p>
                      <a:pPr algn="l"/>
                      <a:r>
                        <a:rPr lang="en-GB" dirty="0" smtClean="0"/>
                        <a:t>10 x4.25 x3.25</a:t>
                      </a:r>
                      <a:endParaRPr lang="en-GB" dirty="0"/>
                    </a:p>
                  </a:txBody>
                  <a:tcPr/>
                </a:tc>
                <a:tc>
                  <a:txBody>
                    <a:bodyPr/>
                    <a:lstStyle/>
                    <a:p>
                      <a:pPr algn="l"/>
                      <a:r>
                        <a:rPr lang="en-GB" dirty="0" smtClean="0"/>
                        <a:t>138.13</a:t>
                      </a:r>
                      <a:endParaRPr lang="en-GB" dirty="0"/>
                    </a:p>
                  </a:txBody>
                  <a:tcPr/>
                </a:tc>
              </a:tr>
              <a:tr h="358516">
                <a:tc>
                  <a:txBody>
                    <a:bodyPr/>
                    <a:lstStyle/>
                    <a:p>
                      <a:pPr algn="l"/>
                      <a:r>
                        <a:rPr lang="en-GB" dirty="0" smtClean="0"/>
                        <a:t>Table</a:t>
                      </a:r>
                      <a:endParaRPr lang="en-GB" dirty="0"/>
                    </a:p>
                  </a:txBody>
                  <a:tcPr/>
                </a:tc>
                <a:tc>
                  <a:txBody>
                    <a:bodyPr/>
                    <a:lstStyle/>
                    <a:p>
                      <a:pPr algn="l"/>
                      <a:r>
                        <a:rPr lang="en-GB" dirty="0" smtClean="0"/>
                        <a:t>140 x75 x45</a:t>
                      </a:r>
                      <a:endParaRPr lang="en-GB" dirty="0"/>
                    </a:p>
                  </a:txBody>
                  <a:tcPr/>
                </a:tc>
                <a:tc>
                  <a:txBody>
                    <a:bodyPr/>
                    <a:lstStyle/>
                    <a:p>
                      <a:pPr algn="l"/>
                      <a:r>
                        <a:rPr lang="en-GB" dirty="0" smtClean="0"/>
                        <a:t>472500</a:t>
                      </a:r>
                      <a:endParaRPr lang="en-GB" dirty="0"/>
                    </a:p>
                  </a:txBody>
                  <a:tcPr/>
                </a:tc>
                <a:tc vMerge="1">
                  <a:txBody>
                    <a:bodyPr/>
                    <a:lstStyle/>
                    <a:p>
                      <a:pPr algn="l"/>
                      <a:endParaRPr lang="en-GB" dirty="0"/>
                    </a:p>
                  </a:txBody>
                  <a:tcPr/>
                </a:tc>
                <a:tc>
                  <a:txBody>
                    <a:bodyPr/>
                    <a:lstStyle/>
                    <a:p>
                      <a:pPr algn="l"/>
                      <a:r>
                        <a:rPr lang="en-GB" dirty="0" smtClean="0"/>
                        <a:t>7 x3.75 x2.25</a:t>
                      </a:r>
                      <a:endParaRPr lang="en-GB" dirty="0"/>
                    </a:p>
                  </a:txBody>
                  <a:tcPr/>
                </a:tc>
                <a:tc>
                  <a:txBody>
                    <a:bodyPr/>
                    <a:lstStyle/>
                    <a:p>
                      <a:pPr algn="l"/>
                      <a:r>
                        <a:rPr lang="en-GB" dirty="0" smtClean="0"/>
                        <a:t>59.05</a:t>
                      </a:r>
                      <a:endParaRPr lang="en-GB" dirty="0"/>
                    </a:p>
                  </a:txBody>
                  <a:tcPr/>
                </a:tc>
              </a:tr>
              <a:tr h="358516">
                <a:tc>
                  <a:txBody>
                    <a:bodyPr/>
                    <a:lstStyle/>
                    <a:p>
                      <a:pPr algn="l"/>
                      <a:r>
                        <a:rPr lang="en-GB" dirty="0" smtClean="0"/>
                        <a:t>Footrest</a:t>
                      </a:r>
                      <a:endParaRPr lang="en-GB" dirty="0"/>
                    </a:p>
                  </a:txBody>
                  <a:tcPr/>
                </a:tc>
                <a:tc>
                  <a:txBody>
                    <a:bodyPr/>
                    <a:lstStyle/>
                    <a:p>
                      <a:pPr algn="l"/>
                      <a:r>
                        <a:rPr lang="en-GB" dirty="0" smtClean="0"/>
                        <a:t>64 x140x 40</a:t>
                      </a:r>
                      <a:endParaRPr lang="en-GB" dirty="0"/>
                    </a:p>
                  </a:txBody>
                  <a:tcPr/>
                </a:tc>
                <a:tc>
                  <a:txBody>
                    <a:bodyPr/>
                    <a:lstStyle/>
                    <a:p>
                      <a:pPr algn="l"/>
                      <a:r>
                        <a:rPr lang="en-GB" dirty="0" smtClean="0"/>
                        <a:t>358400</a:t>
                      </a:r>
                      <a:endParaRPr lang="en-GB" dirty="0"/>
                    </a:p>
                  </a:txBody>
                  <a:tcPr/>
                </a:tc>
                <a:tc vMerge="1">
                  <a:txBody>
                    <a:bodyPr/>
                    <a:lstStyle/>
                    <a:p>
                      <a:pPr algn="l"/>
                      <a:endParaRPr lang="en-GB" dirty="0"/>
                    </a:p>
                  </a:txBody>
                  <a:tcPr/>
                </a:tc>
                <a:tc>
                  <a:txBody>
                    <a:bodyPr/>
                    <a:lstStyle/>
                    <a:p>
                      <a:pPr algn="l"/>
                      <a:r>
                        <a:rPr lang="en-GB" dirty="0" smtClean="0"/>
                        <a:t>3.2</a:t>
                      </a:r>
                      <a:r>
                        <a:rPr lang="en-GB" baseline="0" dirty="0" smtClean="0"/>
                        <a:t> x7 x2</a:t>
                      </a:r>
                      <a:endParaRPr lang="en-GB" dirty="0"/>
                    </a:p>
                  </a:txBody>
                  <a:tcPr/>
                </a:tc>
                <a:tc>
                  <a:txBody>
                    <a:bodyPr/>
                    <a:lstStyle/>
                    <a:p>
                      <a:pPr algn="l"/>
                      <a:r>
                        <a:rPr lang="en-GB" dirty="0" smtClean="0"/>
                        <a:t>44.8</a:t>
                      </a:r>
                      <a:endParaRPr lang="en-GB" dirty="0"/>
                    </a:p>
                  </a:txBody>
                  <a:tcPr/>
                </a:tc>
              </a:tr>
              <a:tr h="358516">
                <a:tc>
                  <a:txBody>
                    <a:bodyPr/>
                    <a:lstStyle/>
                    <a:p>
                      <a:pPr algn="l"/>
                      <a:r>
                        <a:rPr lang="en-GB" dirty="0" smtClean="0"/>
                        <a:t>Dog (x2)</a:t>
                      </a:r>
                      <a:endParaRPr lang="en-GB" dirty="0"/>
                    </a:p>
                  </a:txBody>
                  <a:tcPr/>
                </a:tc>
                <a:tc>
                  <a:txBody>
                    <a:bodyPr/>
                    <a:lstStyle/>
                    <a:p>
                      <a:pPr algn="l"/>
                      <a:r>
                        <a:rPr lang="en-GB" dirty="0" smtClean="0"/>
                        <a:t>40 x30 x15</a:t>
                      </a:r>
                      <a:endParaRPr lang="en-GB" dirty="0"/>
                    </a:p>
                  </a:txBody>
                  <a:tcPr/>
                </a:tc>
                <a:tc>
                  <a:txBody>
                    <a:bodyPr/>
                    <a:lstStyle/>
                    <a:p>
                      <a:pPr algn="l"/>
                      <a:r>
                        <a:rPr lang="en-GB" dirty="0" smtClean="0"/>
                        <a:t>18000</a:t>
                      </a:r>
                      <a:endParaRPr lang="en-GB" dirty="0"/>
                    </a:p>
                  </a:txBody>
                  <a:tcPr/>
                </a:tc>
                <a:tc vMerge="1">
                  <a:txBody>
                    <a:bodyPr/>
                    <a:lstStyle/>
                    <a:p>
                      <a:pPr algn="l"/>
                      <a:endParaRPr lang="en-GB" dirty="0"/>
                    </a:p>
                  </a:txBody>
                  <a:tcPr/>
                </a:tc>
                <a:tc>
                  <a:txBody>
                    <a:bodyPr/>
                    <a:lstStyle/>
                    <a:p>
                      <a:pPr algn="l"/>
                      <a:r>
                        <a:rPr lang="en-GB" dirty="0" smtClean="0"/>
                        <a:t>2</a:t>
                      </a:r>
                      <a:r>
                        <a:rPr lang="en-GB" baseline="0" dirty="0" smtClean="0"/>
                        <a:t> x1.5 x0.75</a:t>
                      </a:r>
                      <a:endParaRPr lang="en-GB" dirty="0"/>
                    </a:p>
                  </a:txBody>
                  <a:tcPr/>
                </a:tc>
                <a:tc>
                  <a:txBody>
                    <a:bodyPr/>
                    <a:lstStyle/>
                    <a:p>
                      <a:pPr algn="l"/>
                      <a:r>
                        <a:rPr lang="en-GB" dirty="0" smtClean="0"/>
                        <a:t>2.25</a:t>
                      </a:r>
                      <a:endParaRPr lang="en-GB" dirty="0"/>
                    </a:p>
                  </a:txBody>
                  <a:tcPr/>
                </a:tc>
              </a:tr>
              <a:tr h="358516">
                <a:tc>
                  <a:txBody>
                    <a:bodyPr/>
                    <a:lstStyle/>
                    <a:p>
                      <a:pPr algn="l"/>
                      <a:r>
                        <a:rPr lang="en-GB" dirty="0" smtClean="0"/>
                        <a:t>Mat (x2)</a:t>
                      </a:r>
                      <a:endParaRPr lang="en-GB" dirty="0"/>
                    </a:p>
                  </a:txBody>
                  <a:tcPr/>
                </a:tc>
                <a:tc>
                  <a:txBody>
                    <a:bodyPr/>
                    <a:lstStyle/>
                    <a:p>
                      <a:pPr algn="l"/>
                      <a:r>
                        <a:rPr lang="en-GB" dirty="0" smtClean="0"/>
                        <a:t>90 x50</a:t>
                      </a:r>
                      <a:endParaRPr lang="en-GB" dirty="0"/>
                    </a:p>
                  </a:txBody>
                  <a:tcPr/>
                </a:tc>
                <a:tc>
                  <a:txBody>
                    <a:bodyPr/>
                    <a:lstStyle/>
                    <a:p>
                      <a:pPr algn="l"/>
                      <a:r>
                        <a:rPr lang="en-GB" dirty="0" smtClean="0"/>
                        <a:t>4500</a:t>
                      </a:r>
                      <a:endParaRPr lang="en-GB" dirty="0"/>
                    </a:p>
                  </a:txBody>
                  <a:tcPr/>
                </a:tc>
                <a:tc vMerge="1">
                  <a:txBody>
                    <a:bodyPr/>
                    <a:lstStyle/>
                    <a:p>
                      <a:pPr algn="l"/>
                      <a:endParaRPr lang="en-GB" dirty="0"/>
                    </a:p>
                  </a:txBody>
                  <a:tcPr/>
                </a:tc>
                <a:tc>
                  <a:txBody>
                    <a:bodyPr/>
                    <a:lstStyle/>
                    <a:p>
                      <a:pPr algn="l"/>
                      <a:r>
                        <a:rPr lang="en-GB" dirty="0" smtClean="0"/>
                        <a:t>4.5 x2.5 </a:t>
                      </a:r>
                      <a:endParaRPr lang="en-GB" dirty="0"/>
                    </a:p>
                  </a:txBody>
                  <a:tcPr/>
                </a:tc>
                <a:tc>
                  <a:txBody>
                    <a:bodyPr/>
                    <a:lstStyle/>
                    <a:p>
                      <a:pPr algn="l"/>
                      <a:r>
                        <a:rPr lang="en-GB" dirty="0" smtClean="0"/>
                        <a:t>11.25</a:t>
                      </a:r>
                      <a:endParaRPr lang="en-GB" dirty="0"/>
                    </a:p>
                  </a:txBody>
                  <a:tcPr/>
                </a:tc>
              </a:tr>
              <a:tr h="358516">
                <a:tc>
                  <a:txBody>
                    <a:bodyPr/>
                    <a:lstStyle/>
                    <a:p>
                      <a:pPr algn="l"/>
                      <a:r>
                        <a:rPr lang="en-GB" dirty="0" smtClean="0"/>
                        <a:t>Wall lamp</a:t>
                      </a:r>
                      <a:endParaRPr lang="en-GB" dirty="0"/>
                    </a:p>
                  </a:txBody>
                  <a:tcPr/>
                </a:tc>
                <a:tc>
                  <a:txBody>
                    <a:bodyPr/>
                    <a:lstStyle/>
                    <a:p>
                      <a:pPr algn="l"/>
                      <a:r>
                        <a:rPr lang="en-GB" dirty="0" smtClean="0"/>
                        <a:t>90 x20 x30</a:t>
                      </a:r>
                      <a:endParaRPr lang="en-GB" dirty="0"/>
                    </a:p>
                  </a:txBody>
                  <a:tcPr/>
                </a:tc>
                <a:tc>
                  <a:txBody>
                    <a:bodyPr/>
                    <a:lstStyle/>
                    <a:p>
                      <a:pPr algn="l"/>
                      <a:r>
                        <a:rPr lang="en-GB" dirty="0" smtClean="0"/>
                        <a:t>54000</a:t>
                      </a:r>
                      <a:endParaRPr lang="en-GB" dirty="0"/>
                    </a:p>
                  </a:txBody>
                  <a:tcPr/>
                </a:tc>
                <a:tc vMerge="1">
                  <a:txBody>
                    <a:bodyPr/>
                    <a:lstStyle/>
                    <a:p>
                      <a:pPr algn="l"/>
                      <a:endParaRPr lang="en-GB"/>
                    </a:p>
                  </a:txBody>
                  <a:tcPr/>
                </a:tc>
                <a:tc>
                  <a:txBody>
                    <a:bodyPr/>
                    <a:lstStyle/>
                    <a:p>
                      <a:pPr algn="l"/>
                      <a:r>
                        <a:rPr lang="en-GB" dirty="0" smtClean="0"/>
                        <a:t>4.5 x1</a:t>
                      </a:r>
                      <a:r>
                        <a:rPr lang="en-GB" baseline="0" dirty="0" smtClean="0"/>
                        <a:t> x1.5</a:t>
                      </a:r>
                      <a:endParaRPr lang="en-GB" dirty="0"/>
                    </a:p>
                  </a:txBody>
                  <a:tcPr/>
                </a:tc>
                <a:tc>
                  <a:txBody>
                    <a:bodyPr/>
                    <a:lstStyle/>
                    <a:p>
                      <a:pPr algn="l"/>
                      <a:r>
                        <a:rPr lang="en-GB" dirty="0" smtClean="0"/>
                        <a:t>6.75</a:t>
                      </a:r>
                      <a:endParaRPr lang="en-GB" dirty="0"/>
                    </a:p>
                  </a:txBody>
                  <a:tcPr/>
                </a:tc>
              </a:tr>
              <a:tr h="358516">
                <a:tc>
                  <a:txBody>
                    <a:bodyPr/>
                    <a:lstStyle/>
                    <a:p>
                      <a:pPr algn="l"/>
                      <a:r>
                        <a:rPr lang="en-GB" dirty="0" smtClean="0"/>
                        <a:t>Pillow</a:t>
                      </a:r>
                      <a:endParaRPr lang="en-GB" dirty="0"/>
                    </a:p>
                  </a:txBody>
                  <a:tcPr/>
                </a:tc>
                <a:tc>
                  <a:txBody>
                    <a:bodyPr/>
                    <a:lstStyle/>
                    <a:p>
                      <a:pPr algn="l"/>
                      <a:r>
                        <a:rPr lang="en-GB" dirty="0" smtClean="0"/>
                        <a:t>40 x120 x20</a:t>
                      </a:r>
                      <a:endParaRPr lang="en-GB" dirty="0"/>
                    </a:p>
                  </a:txBody>
                  <a:tcPr/>
                </a:tc>
                <a:tc>
                  <a:txBody>
                    <a:bodyPr/>
                    <a:lstStyle/>
                    <a:p>
                      <a:pPr algn="l"/>
                      <a:r>
                        <a:rPr lang="en-GB" dirty="0" smtClean="0"/>
                        <a:t>11200</a:t>
                      </a:r>
                      <a:endParaRPr lang="en-GB" dirty="0"/>
                    </a:p>
                  </a:txBody>
                  <a:tcPr/>
                </a:tc>
                <a:tc vMerge="1">
                  <a:txBody>
                    <a:bodyPr/>
                    <a:lstStyle/>
                    <a:p>
                      <a:pPr algn="l"/>
                      <a:endParaRPr lang="en-GB" dirty="0"/>
                    </a:p>
                  </a:txBody>
                  <a:tcPr/>
                </a:tc>
                <a:tc>
                  <a:txBody>
                    <a:bodyPr/>
                    <a:lstStyle/>
                    <a:p>
                      <a:pPr algn="l"/>
                      <a:r>
                        <a:rPr lang="en-GB" dirty="0" smtClean="0"/>
                        <a:t>2 x6 x1</a:t>
                      </a:r>
                      <a:endParaRPr lang="en-GB" dirty="0"/>
                    </a:p>
                  </a:txBody>
                  <a:tcPr/>
                </a:tc>
                <a:tc>
                  <a:txBody>
                    <a:bodyPr/>
                    <a:lstStyle/>
                    <a:p>
                      <a:pPr algn="l"/>
                      <a:r>
                        <a:rPr lang="en-GB" dirty="0" smtClean="0"/>
                        <a:t>12</a:t>
                      </a:r>
                      <a:endParaRPr lang="en-GB" dirty="0"/>
                    </a:p>
                  </a:txBody>
                  <a:tcPr/>
                </a:tc>
              </a:tr>
              <a:tr h="358516">
                <a:tc>
                  <a:txBody>
                    <a:bodyPr/>
                    <a:lstStyle/>
                    <a:p>
                      <a:pPr algn="l"/>
                      <a:r>
                        <a:rPr lang="en-GB" dirty="0" smtClean="0"/>
                        <a:t>Blanket</a:t>
                      </a:r>
                      <a:endParaRPr lang="en-GB" dirty="0"/>
                    </a:p>
                  </a:txBody>
                  <a:tcPr/>
                </a:tc>
                <a:tc>
                  <a:txBody>
                    <a:bodyPr/>
                    <a:lstStyle/>
                    <a:p>
                      <a:pPr algn="l"/>
                      <a:r>
                        <a:rPr lang="en-GB" dirty="0" smtClean="0"/>
                        <a:t>140 x180</a:t>
                      </a:r>
                      <a:endParaRPr lang="en-GB" dirty="0"/>
                    </a:p>
                  </a:txBody>
                  <a:tcPr/>
                </a:tc>
                <a:tc>
                  <a:txBody>
                    <a:bodyPr/>
                    <a:lstStyle/>
                    <a:p>
                      <a:pPr algn="l"/>
                      <a:r>
                        <a:rPr lang="en-GB" dirty="0" smtClean="0"/>
                        <a:t>25200</a:t>
                      </a:r>
                      <a:endParaRPr lang="en-GB" dirty="0"/>
                    </a:p>
                  </a:txBody>
                  <a:tcPr/>
                </a:tc>
                <a:tc vMerge="1">
                  <a:txBody>
                    <a:bodyPr/>
                    <a:lstStyle/>
                    <a:p>
                      <a:pPr algn="l"/>
                      <a:endParaRPr lang="en-GB" dirty="0"/>
                    </a:p>
                  </a:txBody>
                  <a:tcPr/>
                </a:tc>
                <a:tc>
                  <a:txBody>
                    <a:bodyPr/>
                    <a:lstStyle/>
                    <a:p>
                      <a:pPr algn="l"/>
                      <a:r>
                        <a:rPr lang="en-GB" dirty="0" smtClean="0"/>
                        <a:t>7 x9</a:t>
                      </a:r>
                      <a:endParaRPr lang="en-GB" dirty="0"/>
                    </a:p>
                  </a:txBody>
                  <a:tcPr/>
                </a:tc>
                <a:tc>
                  <a:txBody>
                    <a:bodyPr/>
                    <a:lstStyle/>
                    <a:p>
                      <a:pPr algn="l"/>
                      <a:r>
                        <a:rPr lang="en-GB" dirty="0" smtClean="0"/>
                        <a:t>63</a:t>
                      </a:r>
                      <a:endParaRPr lang="en-GB" dirty="0"/>
                    </a:p>
                  </a:txBody>
                  <a:tcPr/>
                </a:tc>
              </a:tr>
            </a:tbl>
          </a:graphicData>
        </a:graphic>
      </p:graphicFrame>
      <p:sp>
        <p:nvSpPr>
          <p:cNvPr id="5" name="TextBox 4"/>
          <p:cNvSpPr txBox="1"/>
          <p:nvPr/>
        </p:nvSpPr>
        <p:spPr>
          <a:xfrm>
            <a:off x="152400" y="6248400"/>
            <a:ext cx="7772400" cy="381000"/>
          </a:xfrm>
          <a:prstGeom prst="rect">
            <a:avLst/>
          </a:prstGeom>
          <a:noFill/>
        </p:spPr>
        <p:txBody>
          <a:bodyPr wrap="square" rtlCol="0">
            <a:spAutoFit/>
          </a:bodyPr>
          <a:lstStyle/>
          <a:p>
            <a:pPr algn="ctr"/>
            <a:r>
              <a:rPr lang="en-GB" dirty="0" smtClean="0">
                <a:solidFill>
                  <a:srgbClr val="7030A0"/>
                </a:solidFill>
              </a:rPr>
              <a:t>L stands for length, W for width and H for height</a:t>
            </a:r>
            <a:endParaRPr lang="en-GB" dirty="0">
              <a:solidFill>
                <a:srgbClr val="7030A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0" y="457200"/>
          <a:ext cx="8915399" cy="5828064"/>
        </p:xfrm>
        <a:graphic>
          <a:graphicData uri="http://schemas.openxmlformats.org/drawingml/2006/table">
            <a:tbl>
              <a:tblPr firstRow="1" bandRow="1">
                <a:tableStyleId>{5C22544A-7EE6-4342-B048-85BDC9FD1C3A}</a:tableStyleId>
              </a:tblPr>
              <a:tblGrid>
                <a:gridCol w="1828799"/>
                <a:gridCol w="1524000"/>
                <a:gridCol w="1295401"/>
                <a:gridCol w="1219199"/>
                <a:gridCol w="1524001"/>
                <a:gridCol w="1523999"/>
              </a:tblGrid>
              <a:tr h="1414419">
                <a:tc>
                  <a:txBody>
                    <a:bodyPr/>
                    <a:lstStyle/>
                    <a:p>
                      <a:pPr algn="ctr"/>
                      <a:r>
                        <a:rPr lang="en-GB" dirty="0" smtClean="0"/>
                        <a:t>Item</a:t>
                      </a:r>
                      <a:endParaRPr lang="en-GB" dirty="0"/>
                    </a:p>
                  </a:txBody>
                  <a:tcPr/>
                </a:tc>
                <a:tc>
                  <a:txBody>
                    <a:bodyPr/>
                    <a:lstStyle/>
                    <a:p>
                      <a:pPr algn="ctr"/>
                      <a:r>
                        <a:rPr lang="en-GB" dirty="0" smtClean="0"/>
                        <a:t>Actua</a:t>
                      </a:r>
                      <a:r>
                        <a:rPr lang="en-GB" baseline="0" dirty="0" smtClean="0"/>
                        <a:t>l Length LxWxH (cm)</a:t>
                      </a:r>
                      <a:endParaRPr lang="en-GB" dirty="0"/>
                    </a:p>
                  </a:txBody>
                  <a:tcPr/>
                </a:tc>
                <a:tc>
                  <a:txBody>
                    <a:bodyPr/>
                    <a:lstStyle/>
                    <a:p>
                      <a:pPr algn="ctr"/>
                      <a:r>
                        <a:rPr lang="en-GB" dirty="0" smtClean="0"/>
                        <a:t>Volume</a:t>
                      </a:r>
                      <a:r>
                        <a:rPr lang="en-GB" baseline="0" dirty="0" smtClean="0"/>
                        <a:t> (cm</a:t>
                      </a:r>
                      <a:r>
                        <a:rPr lang="en-GB" baseline="30000" dirty="0" smtClean="0"/>
                        <a:t>3</a:t>
                      </a:r>
                      <a:r>
                        <a:rPr lang="en-GB" baseline="0" dirty="0" smtClean="0"/>
                        <a:t>)</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Scale</a:t>
                      </a:r>
                      <a:r>
                        <a:rPr lang="en-GB" baseline="0" dirty="0" smtClean="0"/>
                        <a:t> Factor</a:t>
                      </a:r>
                      <a:endParaRPr lang="en-GB" dirty="0" smtClean="0"/>
                    </a:p>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Drawn Length </a:t>
                      </a:r>
                      <a:r>
                        <a:rPr lang="en-GB" baseline="0" dirty="0" smtClean="0"/>
                        <a:t>LxWxH</a:t>
                      </a:r>
                      <a:r>
                        <a:rPr lang="en-GB" dirty="0" smtClean="0"/>
                        <a:t> (cm)</a:t>
                      </a:r>
                    </a:p>
                    <a:p>
                      <a:pPr algn="ct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Volume</a:t>
                      </a:r>
                      <a:r>
                        <a:rPr lang="en-GB" baseline="0" dirty="0" smtClean="0"/>
                        <a:t> (cm</a:t>
                      </a:r>
                      <a:r>
                        <a:rPr lang="en-GB" baseline="30000" dirty="0" smtClean="0"/>
                        <a:t>3</a:t>
                      </a:r>
                      <a:r>
                        <a:rPr lang="en-GB" baseline="0" dirty="0" smtClean="0"/>
                        <a:t>)</a:t>
                      </a:r>
                      <a:endParaRPr lang="en-GB" dirty="0" smtClean="0"/>
                    </a:p>
                    <a:p>
                      <a:pPr algn="ctr"/>
                      <a:endParaRPr lang="en-GB" dirty="0"/>
                    </a:p>
                  </a:txBody>
                  <a:tcPr/>
                </a:tc>
              </a:tr>
              <a:tr h="358516">
                <a:tc>
                  <a:txBody>
                    <a:bodyPr/>
                    <a:lstStyle/>
                    <a:p>
                      <a:pPr algn="l"/>
                      <a:r>
                        <a:rPr lang="en-GB" dirty="0" smtClean="0"/>
                        <a:t>Golf award</a:t>
                      </a:r>
                      <a:endParaRPr lang="en-GB" dirty="0"/>
                    </a:p>
                  </a:txBody>
                  <a:tcPr/>
                </a:tc>
                <a:tc>
                  <a:txBody>
                    <a:bodyPr/>
                    <a:lstStyle/>
                    <a:p>
                      <a:r>
                        <a:rPr lang="en-GB" dirty="0" smtClean="0"/>
                        <a:t>20 x40 x160</a:t>
                      </a:r>
                      <a:endParaRPr lang="en-GB" dirty="0"/>
                    </a:p>
                  </a:txBody>
                  <a:tcPr/>
                </a:tc>
                <a:tc>
                  <a:txBody>
                    <a:bodyPr/>
                    <a:lstStyle/>
                    <a:p>
                      <a:r>
                        <a:rPr lang="en-GB" dirty="0" smtClean="0"/>
                        <a:t>128000</a:t>
                      </a:r>
                      <a:endParaRPr lang="en-GB" dirty="0"/>
                    </a:p>
                  </a:txBody>
                  <a:tcPr/>
                </a:tc>
                <a:tc rowSpan="11">
                  <a:txBody>
                    <a:bodyPr/>
                    <a:lstStyle/>
                    <a:p>
                      <a:pPr algn="ctr">
                        <a:lnSpc>
                          <a:spcPct val="300000"/>
                        </a:lnSpc>
                      </a:pPr>
                      <a:r>
                        <a:rPr lang="en-GB" sz="4400" b="0" u="sng" dirty="0" smtClean="0">
                          <a:solidFill>
                            <a:srgbClr val="7030A0"/>
                          </a:solidFill>
                        </a:rPr>
                        <a:t>200</a:t>
                      </a:r>
                      <a:endParaRPr lang="en-GB" sz="5400" b="0" u="sng" dirty="0">
                        <a:solidFill>
                          <a:srgbClr val="7030A0"/>
                        </a:solidFill>
                      </a:endParaRPr>
                    </a:p>
                  </a:txBody>
                  <a:tcPr/>
                </a:tc>
                <a:tc>
                  <a:txBody>
                    <a:bodyPr/>
                    <a:lstStyle/>
                    <a:p>
                      <a:r>
                        <a:rPr lang="en-GB" dirty="0" smtClean="0"/>
                        <a:t>1 x2 x8</a:t>
                      </a:r>
                      <a:endParaRPr lang="en-GB" dirty="0"/>
                    </a:p>
                  </a:txBody>
                  <a:tcPr/>
                </a:tc>
                <a:tc>
                  <a:txBody>
                    <a:bodyPr/>
                    <a:lstStyle/>
                    <a:p>
                      <a:r>
                        <a:rPr lang="en-GB" dirty="0" smtClean="0"/>
                        <a:t>16</a:t>
                      </a:r>
                      <a:endParaRPr lang="en-GB" dirty="0"/>
                    </a:p>
                  </a:txBody>
                  <a:tcPr/>
                </a:tc>
              </a:tr>
              <a:tr h="358516">
                <a:tc>
                  <a:txBody>
                    <a:bodyPr/>
                    <a:lstStyle/>
                    <a:p>
                      <a:pPr algn="l"/>
                      <a:r>
                        <a:rPr lang="en-GB" dirty="0" smtClean="0"/>
                        <a:t>Cricket</a:t>
                      </a:r>
                      <a:r>
                        <a:rPr lang="en-GB" baseline="0" dirty="0" smtClean="0"/>
                        <a:t> award</a:t>
                      </a:r>
                      <a:endParaRPr lang="en-GB" dirty="0"/>
                    </a:p>
                  </a:txBody>
                  <a:tcPr/>
                </a:tc>
                <a:tc>
                  <a:txBody>
                    <a:bodyPr/>
                    <a:lstStyle/>
                    <a:p>
                      <a:pPr algn="l"/>
                      <a:r>
                        <a:rPr lang="en-GB" dirty="0" smtClean="0"/>
                        <a:t>160 x6 x30</a:t>
                      </a:r>
                      <a:endParaRPr lang="en-GB" dirty="0"/>
                    </a:p>
                  </a:txBody>
                  <a:tcPr/>
                </a:tc>
                <a:tc>
                  <a:txBody>
                    <a:bodyPr/>
                    <a:lstStyle/>
                    <a:p>
                      <a:pPr algn="l"/>
                      <a:r>
                        <a:rPr lang="en-GB" dirty="0" smtClean="0"/>
                        <a:t>28800</a:t>
                      </a:r>
                      <a:endParaRPr lang="en-GB" dirty="0"/>
                    </a:p>
                  </a:txBody>
                  <a:tcPr/>
                </a:tc>
                <a:tc vMerge="1">
                  <a:txBody>
                    <a:bodyPr/>
                    <a:lstStyle/>
                    <a:p>
                      <a:pPr algn="l"/>
                      <a:endParaRPr lang="en-GB" dirty="0"/>
                    </a:p>
                  </a:txBody>
                  <a:tcPr/>
                </a:tc>
                <a:tc>
                  <a:txBody>
                    <a:bodyPr/>
                    <a:lstStyle/>
                    <a:p>
                      <a:pPr algn="l"/>
                      <a:r>
                        <a:rPr lang="en-GB" dirty="0" smtClean="0"/>
                        <a:t>8 x0.3 x1.5</a:t>
                      </a:r>
                      <a:endParaRPr lang="en-GB" dirty="0"/>
                    </a:p>
                  </a:txBody>
                  <a:tcPr/>
                </a:tc>
                <a:tc>
                  <a:txBody>
                    <a:bodyPr/>
                    <a:lstStyle/>
                    <a:p>
                      <a:pPr algn="l"/>
                      <a:r>
                        <a:rPr lang="en-GB" dirty="0" smtClean="0"/>
                        <a:t>3.6</a:t>
                      </a:r>
                      <a:endParaRPr lang="en-GB" dirty="0"/>
                    </a:p>
                  </a:txBody>
                  <a:tcPr/>
                </a:tc>
              </a:tr>
              <a:tr h="358516">
                <a:tc>
                  <a:txBody>
                    <a:bodyPr/>
                    <a:lstStyle/>
                    <a:p>
                      <a:pPr algn="l"/>
                      <a:r>
                        <a:rPr lang="en-GB" dirty="0" smtClean="0"/>
                        <a:t>Shooting award</a:t>
                      </a:r>
                      <a:endParaRPr lang="en-GB" dirty="0"/>
                    </a:p>
                  </a:txBody>
                  <a:tcPr/>
                </a:tc>
                <a:tc>
                  <a:txBody>
                    <a:bodyPr/>
                    <a:lstStyle/>
                    <a:p>
                      <a:pPr algn="l"/>
                      <a:r>
                        <a:rPr lang="en-GB" dirty="0" smtClean="0"/>
                        <a:t>60 x80</a:t>
                      </a:r>
                      <a:r>
                        <a:rPr lang="en-GB" baseline="0" dirty="0" smtClean="0"/>
                        <a:t> x100</a:t>
                      </a:r>
                      <a:endParaRPr lang="en-GB" dirty="0"/>
                    </a:p>
                  </a:txBody>
                  <a:tcPr/>
                </a:tc>
                <a:tc>
                  <a:txBody>
                    <a:bodyPr/>
                    <a:lstStyle/>
                    <a:p>
                      <a:pPr algn="l"/>
                      <a:r>
                        <a:rPr lang="en-GB" dirty="0" smtClean="0"/>
                        <a:t>480000</a:t>
                      </a:r>
                      <a:endParaRPr lang="en-GB" dirty="0"/>
                    </a:p>
                  </a:txBody>
                  <a:tcPr/>
                </a:tc>
                <a:tc vMerge="1">
                  <a:txBody>
                    <a:bodyPr/>
                    <a:lstStyle/>
                    <a:p>
                      <a:endParaRPr lang="en-GB"/>
                    </a:p>
                  </a:txBody>
                  <a:tcPr/>
                </a:tc>
                <a:tc>
                  <a:txBody>
                    <a:bodyPr/>
                    <a:lstStyle/>
                    <a:p>
                      <a:pPr algn="l"/>
                      <a:r>
                        <a:rPr lang="en-GB" dirty="0" smtClean="0"/>
                        <a:t>3</a:t>
                      </a:r>
                      <a:r>
                        <a:rPr lang="en-GB" baseline="0" dirty="0" smtClean="0"/>
                        <a:t> x4 x 5</a:t>
                      </a:r>
                      <a:endParaRPr lang="en-GB" dirty="0"/>
                    </a:p>
                  </a:txBody>
                  <a:tcPr/>
                </a:tc>
                <a:tc>
                  <a:txBody>
                    <a:bodyPr/>
                    <a:lstStyle/>
                    <a:p>
                      <a:pPr algn="l"/>
                      <a:r>
                        <a:rPr lang="en-GB" dirty="0" smtClean="0"/>
                        <a:t>60</a:t>
                      </a:r>
                      <a:endParaRPr lang="en-GB" dirty="0"/>
                    </a:p>
                  </a:txBody>
                  <a:tcPr/>
                </a:tc>
              </a:tr>
              <a:tr h="433104">
                <a:tc>
                  <a:txBody>
                    <a:bodyPr/>
                    <a:lstStyle/>
                    <a:p>
                      <a:pPr algn="l"/>
                      <a:r>
                        <a:rPr lang="en-GB" dirty="0" smtClean="0"/>
                        <a:t>Ball</a:t>
                      </a:r>
                      <a:endParaRPr lang="en-GB" dirty="0"/>
                    </a:p>
                  </a:txBody>
                  <a:tcPr/>
                </a:tc>
                <a:tc>
                  <a:txBody>
                    <a:bodyPr/>
                    <a:lstStyle/>
                    <a:p>
                      <a:pPr algn="l"/>
                      <a:r>
                        <a:rPr lang="en-GB" dirty="0" smtClean="0"/>
                        <a:t>40 x40 x40</a:t>
                      </a:r>
                      <a:endParaRPr lang="en-GB" dirty="0"/>
                    </a:p>
                  </a:txBody>
                  <a:tcPr/>
                </a:tc>
                <a:tc>
                  <a:txBody>
                    <a:bodyPr/>
                    <a:lstStyle/>
                    <a:p>
                      <a:pPr algn="l"/>
                      <a:r>
                        <a:rPr lang="en-GB" dirty="0" smtClean="0"/>
                        <a:t>64000</a:t>
                      </a:r>
                      <a:endParaRPr lang="en-GB" dirty="0"/>
                    </a:p>
                  </a:txBody>
                  <a:tcPr/>
                </a:tc>
                <a:tc vMerge="1">
                  <a:txBody>
                    <a:bodyPr/>
                    <a:lstStyle/>
                    <a:p>
                      <a:pPr algn="l"/>
                      <a:endParaRPr lang="en-GB" dirty="0"/>
                    </a:p>
                  </a:txBody>
                  <a:tcPr/>
                </a:tc>
                <a:tc>
                  <a:txBody>
                    <a:bodyPr/>
                    <a:lstStyle/>
                    <a:p>
                      <a:pPr algn="l"/>
                      <a:r>
                        <a:rPr lang="en-GB" dirty="0" smtClean="0"/>
                        <a:t>2 x2 x2</a:t>
                      </a:r>
                      <a:endParaRPr lang="en-GB" dirty="0"/>
                    </a:p>
                  </a:txBody>
                  <a:tcPr/>
                </a:tc>
                <a:tc>
                  <a:txBody>
                    <a:bodyPr/>
                    <a:lstStyle/>
                    <a:p>
                      <a:pPr algn="l"/>
                      <a:r>
                        <a:rPr lang="en-GB" dirty="0" smtClean="0"/>
                        <a:t>8</a:t>
                      </a:r>
                      <a:endParaRPr lang="en-GB" dirty="0"/>
                    </a:p>
                  </a:txBody>
                  <a:tcPr/>
                </a:tc>
              </a:tr>
              <a:tr h="358516">
                <a:tc>
                  <a:txBody>
                    <a:bodyPr/>
                    <a:lstStyle/>
                    <a:p>
                      <a:pPr algn="l"/>
                      <a:r>
                        <a:rPr lang="en-GB" dirty="0" smtClean="0"/>
                        <a:t>Dog bowl</a:t>
                      </a:r>
                      <a:endParaRPr lang="en-GB" dirty="0"/>
                    </a:p>
                  </a:txBody>
                  <a:tcPr/>
                </a:tc>
                <a:tc>
                  <a:txBody>
                    <a:bodyPr/>
                    <a:lstStyle/>
                    <a:p>
                      <a:pPr algn="l"/>
                      <a:r>
                        <a:rPr lang="en-GB" dirty="0" smtClean="0"/>
                        <a:t>20</a:t>
                      </a:r>
                      <a:r>
                        <a:rPr lang="en-GB" baseline="0" dirty="0" smtClean="0"/>
                        <a:t> x20 x20</a:t>
                      </a:r>
                      <a:endParaRPr lang="en-GB" dirty="0"/>
                    </a:p>
                  </a:txBody>
                  <a:tcPr/>
                </a:tc>
                <a:tc>
                  <a:txBody>
                    <a:bodyPr/>
                    <a:lstStyle/>
                    <a:p>
                      <a:pPr algn="l"/>
                      <a:r>
                        <a:rPr lang="en-GB" dirty="0" smtClean="0"/>
                        <a:t>8000</a:t>
                      </a:r>
                      <a:endParaRPr lang="en-GB" dirty="0"/>
                    </a:p>
                  </a:txBody>
                  <a:tcPr/>
                </a:tc>
                <a:tc vMerge="1">
                  <a:txBody>
                    <a:bodyPr/>
                    <a:lstStyle/>
                    <a:p>
                      <a:pPr algn="l"/>
                      <a:endParaRPr lang="en-GB" dirty="0"/>
                    </a:p>
                  </a:txBody>
                  <a:tcPr/>
                </a:tc>
                <a:tc>
                  <a:txBody>
                    <a:bodyPr/>
                    <a:lstStyle/>
                    <a:p>
                      <a:pPr algn="l"/>
                      <a:r>
                        <a:rPr lang="en-GB" dirty="0" smtClean="0"/>
                        <a:t>1 x1 x1</a:t>
                      </a:r>
                      <a:endParaRPr lang="en-GB" dirty="0"/>
                    </a:p>
                  </a:txBody>
                  <a:tcPr/>
                </a:tc>
                <a:tc>
                  <a:txBody>
                    <a:bodyPr/>
                    <a:lstStyle/>
                    <a:p>
                      <a:pPr algn="l"/>
                      <a:r>
                        <a:rPr lang="en-GB" dirty="0" smtClean="0"/>
                        <a:t>1</a:t>
                      </a:r>
                      <a:endParaRPr lang="en-GB" dirty="0"/>
                    </a:p>
                  </a:txBody>
                  <a:tcPr/>
                </a:tc>
              </a:tr>
              <a:tr h="358516">
                <a:tc>
                  <a:txBody>
                    <a:bodyPr/>
                    <a:lstStyle/>
                    <a:p>
                      <a:pPr algn="l"/>
                      <a:r>
                        <a:rPr lang="en-GB" dirty="0" smtClean="0"/>
                        <a:t>Home</a:t>
                      </a:r>
                      <a:r>
                        <a:rPr lang="en-GB" baseline="0" dirty="0" smtClean="0"/>
                        <a:t> sign</a:t>
                      </a:r>
                      <a:endParaRPr lang="en-GB" dirty="0"/>
                    </a:p>
                  </a:txBody>
                  <a:tcPr/>
                </a:tc>
                <a:tc>
                  <a:txBody>
                    <a:bodyPr/>
                    <a:lstStyle/>
                    <a:p>
                      <a:pPr algn="l"/>
                      <a:r>
                        <a:rPr lang="en-GB" dirty="0" smtClean="0"/>
                        <a:t>70 x100</a:t>
                      </a:r>
                      <a:endParaRPr lang="en-GB" dirty="0"/>
                    </a:p>
                  </a:txBody>
                  <a:tcPr/>
                </a:tc>
                <a:tc>
                  <a:txBody>
                    <a:bodyPr/>
                    <a:lstStyle/>
                    <a:p>
                      <a:pPr algn="l"/>
                      <a:r>
                        <a:rPr lang="en-GB" dirty="0" smtClean="0"/>
                        <a:t>7000</a:t>
                      </a:r>
                      <a:endParaRPr lang="en-GB" dirty="0"/>
                    </a:p>
                  </a:txBody>
                  <a:tcPr/>
                </a:tc>
                <a:tc vMerge="1">
                  <a:txBody>
                    <a:bodyPr/>
                    <a:lstStyle/>
                    <a:p>
                      <a:pPr algn="l"/>
                      <a:endParaRPr lang="en-GB" dirty="0"/>
                    </a:p>
                  </a:txBody>
                  <a:tcPr/>
                </a:tc>
                <a:tc>
                  <a:txBody>
                    <a:bodyPr/>
                    <a:lstStyle/>
                    <a:p>
                      <a:pPr algn="l"/>
                      <a:r>
                        <a:rPr lang="en-GB" dirty="0" smtClean="0"/>
                        <a:t>3.5 x5</a:t>
                      </a:r>
                      <a:endParaRPr lang="en-GB" dirty="0"/>
                    </a:p>
                  </a:txBody>
                  <a:tcPr/>
                </a:tc>
                <a:tc>
                  <a:txBody>
                    <a:bodyPr/>
                    <a:lstStyle/>
                    <a:p>
                      <a:pPr algn="l"/>
                      <a:r>
                        <a:rPr lang="en-GB" dirty="0" smtClean="0"/>
                        <a:t>17.5</a:t>
                      </a:r>
                      <a:endParaRPr lang="en-GB" dirty="0"/>
                    </a:p>
                  </a:txBody>
                  <a:tcPr/>
                </a:tc>
              </a:tr>
              <a:tr h="358516">
                <a:tc>
                  <a:txBody>
                    <a:bodyPr/>
                    <a:lstStyle/>
                    <a:p>
                      <a:pPr algn="l"/>
                      <a:r>
                        <a:rPr lang="en-GB" dirty="0" smtClean="0"/>
                        <a:t>Awards</a:t>
                      </a:r>
                      <a:r>
                        <a:rPr lang="en-GB" baseline="0" dirty="0" smtClean="0"/>
                        <a:t> sign</a:t>
                      </a:r>
                      <a:endParaRPr lang="en-GB" dirty="0"/>
                    </a:p>
                  </a:txBody>
                  <a:tcPr/>
                </a:tc>
                <a:tc>
                  <a:txBody>
                    <a:bodyPr/>
                    <a:lstStyle/>
                    <a:p>
                      <a:pPr algn="l"/>
                      <a:r>
                        <a:rPr lang="en-GB" dirty="0" smtClean="0"/>
                        <a:t>70 x30</a:t>
                      </a:r>
                      <a:endParaRPr lang="en-GB" dirty="0"/>
                    </a:p>
                  </a:txBody>
                  <a:tcPr/>
                </a:tc>
                <a:tc>
                  <a:txBody>
                    <a:bodyPr/>
                    <a:lstStyle/>
                    <a:p>
                      <a:pPr algn="l"/>
                      <a:r>
                        <a:rPr lang="en-GB" dirty="0" smtClean="0"/>
                        <a:t>2100</a:t>
                      </a:r>
                      <a:endParaRPr lang="en-GB" dirty="0"/>
                    </a:p>
                  </a:txBody>
                  <a:tcPr/>
                </a:tc>
                <a:tc vMerge="1">
                  <a:txBody>
                    <a:bodyPr/>
                    <a:lstStyle/>
                    <a:p>
                      <a:pPr algn="l"/>
                      <a:endParaRPr lang="en-GB" dirty="0"/>
                    </a:p>
                  </a:txBody>
                  <a:tcPr/>
                </a:tc>
                <a:tc>
                  <a:txBody>
                    <a:bodyPr/>
                    <a:lstStyle/>
                    <a:p>
                      <a:pPr algn="l"/>
                      <a:r>
                        <a:rPr lang="en-GB" dirty="0" smtClean="0"/>
                        <a:t>3.5 x1.5</a:t>
                      </a:r>
                      <a:endParaRPr lang="en-GB" dirty="0"/>
                    </a:p>
                  </a:txBody>
                  <a:tcPr/>
                </a:tc>
                <a:tc>
                  <a:txBody>
                    <a:bodyPr/>
                    <a:lstStyle/>
                    <a:p>
                      <a:pPr algn="l"/>
                      <a:r>
                        <a:rPr lang="en-GB" dirty="0" smtClean="0"/>
                        <a:t>5.25</a:t>
                      </a:r>
                      <a:endParaRPr lang="en-GB" dirty="0"/>
                    </a:p>
                  </a:txBody>
                  <a:tcPr/>
                </a:tc>
              </a:tr>
              <a:tr h="358516">
                <a:tc>
                  <a:txBody>
                    <a:bodyPr/>
                    <a:lstStyle/>
                    <a:p>
                      <a:pPr algn="l"/>
                      <a:r>
                        <a:rPr lang="en-GB" dirty="0" smtClean="0"/>
                        <a:t>Exit</a:t>
                      </a:r>
                      <a:endParaRPr lang="en-GB" dirty="0"/>
                    </a:p>
                  </a:txBody>
                  <a:tcPr/>
                </a:tc>
                <a:tc>
                  <a:txBody>
                    <a:bodyPr/>
                    <a:lstStyle/>
                    <a:p>
                      <a:pPr algn="l"/>
                      <a:r>
                        <a:rPr lang="en-GB" dirty="0" smtClean="0"/>
                        <a:t>240 x40</a:t>
                      </a:r>
                      <a:endParaRPr lang="en-GB" dirty="0"/>
                    </a:p>
                  </a:txBody>
                  <a:tcPr/>
                </a:tc>
                <a:tc>
                  <a:txBody>
                    <a:bodyPr/>
                    <a:lstStyle/>
                    <a:p>
                      <a:pPr algn="l"/>
                      <a:r>
                        <a:rPr lang="en-GB" dirty="0" smtClean="0"/>
                        <a:t>8600</a:t>
                      </a:r>
                      <a:endParaRPr lang="en-GB" dirty="0"/>
                    </a:p>
                  </a:txBody>
                  <a:tcPr/>
                </a:tc>
                <a:tc vMerge="1">
                  <a:txBody>
                    <a:bodyPr/>
                    <a:lstStyle/>
                    <a:p>
                      <a:pPr algn="l"/>
                      <a:endParaRPr lang="en-GB" dirty="0"/>
                    </a:p>
                  </a:txBody>
                  <a:tcPr/>
                </a:tc>
                <a:tc>
                  <a:txBody>
                    <a:bodyPr/>
                    <a:lstStyle/>
                    <a:p>
                      <a:pPr algn="l"/>
                      <a:r>
                        <a:rPr lang="en-GB" dirty="0" smtClean="0"/>
                        <a:t>12 x2 </a:t>
                      </a:r>
                      <a:endParaRPr lang="en-GB" dirty="0"/>
                    </a:p>
                  </a:txBody>
                  <a:tcPr/>
                </a:tc>
                <a:tc>
                  <a:txBody>
                    <a:bodyPr/>
                    <a:lstStyle/>
                    <a:p>
                      <a:pPr algn="l"/>
                      <a:r>
                        <a:rPr lang="en-GB" dirty="0" smtClean="0"/>
                        <a:t>24</a:t>
                      </a:r>
                      <a:endParaRPr lang="en-GB" dirty="0"/>
                    </a:p>
                  </a:txBody>
                  <a:tcPr/>
                </a:tc>
              </a:tr>
              <a:tr h="358516">
                <a:tc>
                  <a:txBody>
                    <a:bodyPr/>
                    <a:lstStyle/>
                    <a:p>
                      <a:pPr algn="l"/>
                      <a:r>
                        <a:rPr lang="en-GB" dirty="0" smtClean="0"/>
                        <a:t>Reading lamp</a:t>
                      </a:r>
                      <a:endParaRPr lang="en-GB" dirty="0"/>
                    </a:p>
                  </a:txBody>
                  <a:tcPr/>
                </a:tc>
                <a:tc>
                  <a:txBody>
                    <a:bodyPr/>
                    <a:lstStyle/>
                    <a:p>
                      <a:pPr algn="l"/>
                      <a:r>
                        <a:rPr lang="en-GB" dirty="0" smtClean="0"/>
                        <a:t>120 x40 x10</a:t>
                      </a:r>
                      <a:endParaRPr lang="en-GB" dirty="0"/>
                    </a:p>
                  </a:txBody>
                  <a:tcPr/>
                </a:tc>
                <a:tc>
                  <a:txBody>
                    <a:bodyPr/>
                    <a:lstStyle/>
                    <a:p>
                      <a:pPr algn="l"/>
                      <a:r>
                        <a:rPr lang="en-GB" dirty="0" smtClean="0"/>
                        <a:t>48000</a:t>
                      </a:r>
                      <a:endParaRPr lang="en-GB" dirty="0"/>
                    </a:p>
                  </a:txBody>
                  <a:tcPr/>
                </a:tc>
                <a:tc vMerge="1">
                  <a:txBody>
                    <a:bodyPr/>
                    <a:lstStyle/>
                    <a:p>
                      <a:endParaRPr lang="en-GB"/>
                    </a:p>
                  </a:txBody>
                  <a:tcPr/>
                </a:tc>
                <a:tc>
                  <a:txBody>
                    <a:bodyPr/>
                    <a:lstStyle/>
                    <a:p>
                      <a:pPr algn="l"/>
                      <a:r>
                        <a:rPr lang="en-GB" dirty="0" smtClean="0"/>
                        <a:t>6 x2 x0.5</a:t>
                      </a:r>
                      <a:endParaRPr lang="en-GB" dirty="0"/>
                    </a:p>
                  </a:txBody>
                  <a:tcPr/>
                </a:tc>
                <a:tc>
                  <a:txBody>
                    <a:bodyPr/>
                    <a:lstStyle/>
                    <a:p>
                      <a:pPr algn="l"/>
                      <a:r>
                        <a:rPr lang="en-GB" dirty="0" smtClean="0"/>
                        <a:t>6</a:t>
                      </a:r>
                      <a:endParaRPr lang="en-GB" dirty="0"/>
                    </a:p>
                  </a:txBody>
                  <a:tcPr/>
                </a:tc>
              </a:tr>
              <a:tr h="358516">
                <a:tc>
                  <a:txBody>
                    <a:bodyPr/>
                    <a:lstStyle/>
                    <a:p>
                      <a:pPr algn="l"/>
                      <a:r>
                        <a:rPr lang="en-GB" dirty="0" smtClean="0"/>
                        <a:t>Bottle (x2)</a:t>
                      </a:r>
                      <a:endParaRPr lang="en-GB" dirty="0"/>
                    </a:p>
                  </a:txBody>
                  <a:tcPr/>
                </a:tc>
                <a:tc>
                  <a:txBody>
                    <a:bodyPr/>
                    <a:lstStyle/>
                    <a:p>
                      <a:pPr algn="l"/>
                      <a:r>
                        <a:rPr lang="en-GB" dirty="0" smtClean="0"/>
                        <a:t>50 x10 x10</a:t>
                      </a:r>
                      <a:endParaRPr lang="en-GB" dirty="0"/>
                    </a:p>
                  </a:txBody>
                  <a:tcPr/>
                </a:tc>
                <a:tc>
                  <a:txBody>
                    <a:bodyPr/>
                    <a:lstStyle/>
                    <a:p>
                      <a:pPr algn="l"/>
                      <a:r>
                        <a:rPr lang="en-GB" dirty="0" smtClean="0"/>
                        <a:t>500</a:t>
                      </a:r>
                      <a:endParaRPr lang="en-GB" dirty="0"/>
                    </a:p>
                  </a:txBody>
                  <a:tcPr/>
                </a:tc>
                <a:tc vMerge="1">
                  <a:txBody>
                    <a:bodyPr/>
                    <a:lstStyle/>
                    <a:p>
                      <a:endParaRPr lang="en-GB"/>
                    </a:p>
                  </a:txBody>
                  <a:tcPr/>
                </a:tc>
                <a:tc>
                  <a:txBody>
                    <a:bodyPr/>
                    <a:lstStyle/>
                    <a:p>
                      <a:pPr algn="l"/>
                      <a:r>
                        <a:rPr lang="en-GB" dirty="0" smtClean="0"/>
                        <a:t>2.5 x0.5 x0.5</a:t>
                      </a:r>
                      <a:endParaRPr lang="en-GB" dirty="0"/>
                    </a:p>
                  </a:txBody>
                  <a:tcPr/>
                </a:tc>
                <a:tc>
                  <a:txBody>
                    <a:bodyPr/>
                    <a:lstStyle/>
                    <a:p>
                      <a:pPr algn="l"/>
                      <a:r>
                        <a:rPr lang="en-GB" dirty="0" smtClean="0"/>
                        <a:t>0.63</a:t>
                      </a:r>
                      <a:endParaRPr lang="en-GB" dirty="0"/>
                    </a:p>
                  </a:txBody>
                  <a:tcPr/>
                </a:tc>
              </a:tr>
              <a:tr h="194637">
                <a:tc>
                  <a:txBody>
                    <a:bodyPr/>
                    <a:lstStyle/>
                    <a:p>
                      <a:pPr algn="l"/>
                      <a:r>
                        <a:rPr lang="en-GB" dirty="0" smtClean="0"/>
                        <a:t>Full house </a:t>
                      </a:r>
                      <a:endParaRPr lang="en-GB" dirty="0"/>
                    </a:p>
                  </a:txBody>
                  <a:tcPr/>
                </a:tc>
                <a:tc>
                  <a:txBody>
                    <a:bodyPr/>
                    <a:lstStyle/>
                    <a:p>
                      <a:pPr algn="l"/>
                      <a:r>
                        <a:rPr lang="en-GB" dirty="0" smtClean="0"/>
                        <a:t>600 x400 x200</a:t>
                      </a:r>
                      <a:endParaRPr lang="en-GB" dirty="0"/>
                    </a:p>
                  </a:txBody>
                  <a:tcPr/>
                </a:tc>
                <a:tc>
                  <a:txBody>
                    <a:bodyPr/>
                    <a:lstStyle/>
                    <a:p>
                      <a:pPr algn="l"/>
                      <a:r>
                        <a:rPr lang="en-GB" dirty="0" smtClean="0"/>
                        <a:t>48000000</a:t>
                      </a:r>
                      <a:endParaRPr lang="en-GB" dirty="0"/>
                    </a:p>
                  </a:txBody>
                  <a:tcPr/>
                </a:tc>
                <a:tc vMerge="1">
                  <a:txBody>
                    <a:bodyPr/>
                    <a:lstStyle/>
                    <a:p>
                      <a:pPr algn="l"/>
                      <a:endParaRPr lang="en-GB" dirty="0"/>
                    </a:p>
                  </a:txBody>
                  <a:tcPr/>
                </a:tc>
                <a:tc>
                  <a:txBody>
                    <a:bodyPr/>
                    <a:lstStyle/>
                    <a:p>
                      <a:pPr algn="l"/>
                      <a:r>
                        <a:rPr lang="en-GB" dirty="0" smtClean="0"/>
                        <a:t>30</a:t>
                      </a:r>
                      <a:r>
                        <a:rPr lang="en-GB" baseline="0" dirty="0" smtClean="0"/>
                        <a:t> x20 x10</a:t>
                      </a:r>
                      <a:endParaRPr lang="en-GB" dirty="0"/>
                    </a:p>
                  </a:txBody>
                  <a:tcPr/>
                </a:tc>
                <a:tc>
                  <a:txBody>
                    <a:bodyPr/>
                    <a:lstStyle/>
                    <a:p>
                      <a:pPr algn="l"/>
                      <a:r>
                        <a:rPr lang="en-GB" dirty="0" smtClean="0"/>
                        <a:t>6000</a:t>
                      </a:r>
                      <a:endParaRPr lang="en-GB" dirty="0"/>
                    </a:p>
                  </a:txBody>
                  <a:tcPr/>
                </a:tc>
              </a:tr>
            </a:tbl>
          </a:graphicData>
        </a:graphic>
      </p:graphicFrame>
      <p:sp>
        <p:nvSpPr>
          <p:cNvPr id="5" name="TextBox 4"/>
          <p:cNvSpPr txBox="1"/>
          <p:nvPr/>
        </p:nvSpPr>
        <p:spPr>
          <a:xfrm>
            <a:off x="838200" y="6324600"/>
            <a:ext cx="7772400" cy="381000"/>
          </a:xfrm>
          <a:prstGeom prst="rect">
            <a:avLst/>
          </a:prstGeom>
          <a:noFill/>
        </p:spPr>
        <p:txBody>
          <a:bodyPr wrap="square" rtlCol="0">
            <a:spAutoFit/>
          </a:bodyPr>
          <a:lstStyle/>
          <a:p>
            <a:pPr algn="ctr"/>
            <a:r>
              <a:rPr lang="en-GB" dirty="0" smtClean="0">
                <a:solidFill>
                  <a:srgbClr val="7030A0"/>
                </a:solidFill>
              </a:rPr>
              <a:t>L stands for length, W for width and H for height</a:t>
            </a:r>
            <a:endParaRPr lang="en-GB" dirty="0">
              <a:solidFill>
                <a:srgbClr val="7030A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8229600" cy="1066800"/>
          </a:xfrm>
        </p:spPr>
        <p:txBody>
          <a:bodyPr/>
          <a:lstStyle/>
          <a:p>
            <a:r>
              <a:rPr lang="en-GB" dirty="0" smtClean="0"/>
              <a:t>Bearings</a:t>
            </a:r>
            <a:endParaRPr lang="en-GB" dirty="0"/>
          </a:p>
        </p:txBody>
      </p:sp>
      <p:graphicFrame>
        <p:nvGraphicFramePr>
          <p:cNvPr id="4" name="Content Placeholder 3"/>
          <p:cNvGraphicFramePr>
            <a:graphicFrameLocks noGrp="1"/>
          </p:cNvGraphicFramePr>
          <p:nvPr>
            <p:ph idx="1"/>
          </p:nvPr>
        </p:nvGraphicFramePr>
        <p:xfrm>
          <a:off x="228600" y="1066800"/>
          <a:ext cx="8686800" cy="5527652"/>
        </p:xfrm>
        <a:graphic>
          <a:graphicData uri="http://schemas.openxmlformats.org/drawingml/2006/table">
            <a:tbl>
              <a:tblPr firstRow="1" bandRow="1">
                <a:tableStyleId>{5C22544A-7EE6-4342-B048-85BDC9FD1C3A}</a:tableStyleId>
              </a:tblPr>
              <a:tblGrid>
                <a:gridCol w="2171700"/>
                <a:gridCol w="2171700"/>
                <a:gridCol w="2171700"/>
                <a:gridCol w="2171700"/>
              </a:tblGrid>
              <a:tr h="1504292">
                <a:tc>
                  <a:txBody>
                    <a:bodyPr/>
                    <a:lstStyle/>
                    <a:p>
                      <a:r>
                        <a:rPr lang="en-GB" dirty="0" smtClean="0"/>
                        <a:t>From</a:t>
                      </a:r>
                      <a:endParaRPr lang="en-GB" dirty="0"/>
                    </a:p>
                  </a:txBody>
                  <a:tcPr/>
                </a:tc>
                <a:tc>
                  <a:txBody>
                    <a:bodyPr/>
                    <a:lstStyle/>
                    <a:p>
                      <a:r>
                        <a:rPr lang="en-GB" dirty="0" smtClean="0"/>
                        <a:t>To</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a:t>
                      </a:r>
                    </a:p>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 (from destination to starting point)</a:t>
                      </a:r>
                      <a:endParaRPr lang="en-GB" dirty="0" smtClean="0"/>
                    </a:p>
                    <a:p>
                      <a:endParaRPr lang="en-GB" dirty="0"/>
                    </a:p>
                  </a:txBody>
                  <a:tcPr/>
                </a:tc>
              </a:tr>
              <a:tr h="362420">
                <a:tc>
                  <a:txBody>
                    <a:bodyPr/>
                    <a:lstStyle/>
                    <a:p>
                      <a:r>
                        <a:rPr lang="en-GB" dirty="0" smtClean="0"/>
                        <a:t>Bed</a:t>
                      </a:r>
                      <a:endParaRPr lang="en-GB" dirty="0"/>
                    </a:p>
                  </a:txBody>
                  <a:tcPr/>
                </a:tc>
                <a:tc>
                  <a:txBody>
                    <a:bodyPr/>
                    <a:lstStyle/>
                    <a:p>
                      <a:r>
                        <a:rPr lang="en-GB" dirty="0" smtClean="0"/>
                        <a:t>Sofa</a:t>
                      </a:r>
                      <a:endParaRPr lang="en-GB" dirty="0"/>
                    </a:p>
                  </a:txBody>
                  <a:tcPr/>
                </a:tc>
                <a:tc>
                  <a:txBody>
                    <a:bodyPr/>
                    <a:lstStyle/>
                    <a:p>
                      <a:r>
                        <a:rPr lang="en-GB" dirty="0" smtClean="0"/>
                        <a:t>270</a:t>
                      </a:r>
                      <a:r>
                        <a:rPr lang="en-GB" baseline="40000" dirty="0" smtClean="0"/>
                        <a:t>0</a:t>
                      </a:r>
                      <a:endParaRPr lang="en-GB" baseline="40000" dirty="0"/>
                    </a:p>
                  </a:txBody>
                  <a:tcPr/>
                </a:tc>
                <a:tc>
                  <a:txBody>
                    <a:bodyPr/>
                    <a:lstStyle/>
                    <a:p>
                      <a:r>
                        <a:rPr lang="en-GB" dirty="0" smtClean="0"/>
                        <a:t>090</a:t>
                      </a:r>
                      <a:r>
                        <a:rPr lang="en-GB" baseline="40000" dirty="0" smtClean="0"/>
                        <a:t>0</a:t>
                      </a:r>
                      <a:endParaRPr lang="en-GB" dirty="0"/>
                    </a:p>
                  </a:txBody>
                  <a:tcPr/>
                </a:tc>
              </a:tr>
              <a:tr h="362420">
                <a:tc>
                  <a:txBody>
                    <a:bodyPr/>
                    <a:lstStyle/>
                    <a:p>
                      <a:r>
                        <a:rPr lang="en-GB" dirty="0" smtClean="0"/>
                        <a:t>Bed </a:t>
                      </a:r>
                      <a:endParaRPr lang="en-GB" dirty="0"/>
                    </a:p>
                  </a:txBody>
                  <a:tcPr/>
                </a:tc>
                <a:tc>
                  <a:txBody>
                    <a:bodyPr/>
                    <a:lstStyle/>
                    <a:p>
                      <a:r>
                        <a:rPr lang="en-GB" dirty="0" smtClean="0"/>
                        <a:t>Dogs</a:t>
                      </a:r>
                      <a:endParaRPr lang="en-GB" dirty="0"/>
                    </a:p>
                  </a:txBody>
                  <a:tcPr/>
                </a:tc>
                <a:tc>
                  <a:txBody>
                    <a:bodyPr/>
                    <a:lstStyle/>
                    <a:p>
                      <a:r>
                        <a:rPr lang="en-GB" dirty="0" smtClean="0"/>
                        <a:t>310</a:t>
                      </a:r>
                      <a:r>
                        <a:rPr lang="en-GB" baseline="40000" dirty="0" smtClean="0"/>
                        <a:t>0</a:t>
                      </a:r>
                      <a:endParaRPr lang="en-GB" dirty="0"/>
                    </a:p>
                  </a:txBody>
                  <a:tcPr/>
                </a:tc>
                <a:tc>
                  <a:txBody>
                    <a:bodyPr/>
                    <a:lstStyle/>
                    <a:p>
                      <a:r>
                        <a:rPr lang="en-GB" dirty="0" smtClean="0"/>
                        <a:t>100</a:t>
                      </a:r>
                      <a:r>
                        <a:rPr lang="en-GB" baseline="40000" dirty="0" smtClean="0"/>
                        <a:t>0</a:t>
                      </a:r>
                      <a:endParaRPr lang="en-GB" dirty="0"/>
                    </a:p>
                  </a:txBody>
                  <a:tcPr/>
                </a:tc>
              </a:tr>
              <a:tr h="362420">
                <a:tc>
                  <a:txBody>
                    <a:bodyPr/>
                    <a:lstStyle/>
                    <a:p>
                      <a:r>
                        <a:rPr lang="en-GB" dirty="0" smtClean="0"/>
                        <a:t>Sofa</a:t>
                      </a:r>
                      <a:endParaRPr lang="en-GB" dirty="0"/>
                    </a:p>
                  </a:txBody>
                  <a:tcPr/>
                </a:tc>
                <a:tc>
                  <a:txBody>
                    <a:bodyPr/>
                    <a:lstStyle/>
                    <a:p>
                      <a:r>
                        <a:rPr lang="en-GB" dirty="0" smtClean="0"/>
                        <a:t>Dogs</a:t>
                      </a:r>
                      <a:endParaRPr lang="en-GB" dirty="0"/>
                    </a:p>
                  </a:txBody>
                  <a:tcPr/>
                </a:tc>
                <a:tc>
                  <a:txBody>
                    <a:bodyPr/>
                    <a:lstStyle/>
                    <a:p>
                      <a:r>
                        <a:rPr lang="en-GB" dirty="0" smtClean="0"/>
                        <a:t>330</a:t>
                      </a:r>
                      <a:r>
                        <a:rPr lang="en-GB" baseline="40000" dirty="0" smtClean="0"/>
                        <a:t>0</a:t>
                      </a:r>
                      <a:endParaRPr lang="en-GB" dirty="0"/>
                    </a:p>
                  </a:txBody>
                  <a:tcPr/>
                </a:tc>
                <a:tc>
                  <a:txBody>
                    <a:bodyPr/>
                    <a:lstStyle/>
                    <a:p>
                      <a:r>
                        <a:rPr lang="en-GB" dirty="0" smtClean="0"/>
                        <a:t>160</a:t>
                      </a:r>
                      <a:r>
                        <a:rPr lang="en-GB" baseline="40000" dirty="0" smtClean="0"/>
                        <a:t>0</a:t>
                      </a:r>
                      <a:endParaRPr lang="en-GB" dirty="0"/>
                    </a:p>
                  </a:txBody>
                  <a:tcPr/>
                </a:tc>
              </a:tr>
              <a:tr h="362420">
                <a:tc>
                  <a:txBody>
                    <a:bodyPr/>
                    <a:lstStyle/>
                    <a:p>
                      <a:r>
                        <a:rPr lang="en-GB" dirty="0" smtClean="0"/>
                        <a:t>Bed</a:t>
                      </a:r>
                      <a:endParaRPr lang="en-GB" dirty="0"/>
                    </a:p>
                  </a:txBody>
                  <a:tcPr/>
                </a:tc>
                <a:tc>
                  <a:txBody>
                    <a:bodyPr/>
                    <a:lstStyle/>
                    <a:p>
                      <a:r>
                        <a:rPr lang="en-GB" dirty="0" smtClean="0"/>
                        <a:t>Entrance</a:t>
                      </a:r>
                      <a:endParaRPr lang="en-GB" dirty="0"/>
                    </a:p>
                  </a:txBody>
                  <a:tcPr/>
                </a:tc>
                <a:tc>
                  <a:txBody>
                    <a:bodyPr/>
                    <a:lstStyle/>
                    <a:p>
                      <a:r>
                        <a:rPr lang="en-GB" dirty="0" smtClean="0"/>
                        <a:t>295</a:t>
                      </a:r>
                      <a:r>
                        <a:rPr lang="en-GB" baseline="40000" dirty="0" smtClean="0"/>
                        <a:t>0</a:t>
                      </a:r>
                      <a:endParaRPr lang="en-GB" dirty="0"/>
                    </a:p>
                  </a:txBody>
                  <a:tcPr/>
                </a:tc>
                <a:tc>
                  <a:txBody>
                    <a:bodyPr/>
                    <a:lstStyle/>
                    <a:p>
                      <a:r>
                        <a:rPr lang="en-GB" dirty="0" smtClean="0"/>
                        <a:t>115</a:t>
                      </a:r>
                      <a:r>
                        <a:rPr lang="en-GB" baseline="40000" dirty="0" smtClean="0"/>
                        <a:t>0</a:t>
                      </a:r>
                      <a:endParaRPr lang="en-GB" dirty="0"/>
                    </a:p>
                  </a:txBody>
                  <a:tcPr/>
                </a:tc>
              </a:tr>
              <a:tr h="362420">
                <a:tc>
                  <a:txBody>
                    <a:bodyPr/>
                    <a:lstStyle/>
                    <a:p>
                      <a:r>
                        <a:rPr lang="en-GB" dirty="0" smtClean="0"/>
                        <a:t>Awards </a:t>
                      </a:r>
                      <a:endParaRPr lang="en-GB" dirty="0"/>
                    </a:p>
                  </a:txBody>
                  <a:tcPr/>
                </a:tc>
                <a:tc>
                  <a:txBody>
                    <a:bodyPr/>
                    <a:lstStyle/>
                    <a:p>
                      <a:r>
                        <a:rPr lang="en-GB" dirty="0" smtClean="0"/>
                        <a:t>Dogs</a:t>
                      </a:r>
                      <a:endParaRPr lang="en-GB" dirty="0"/>
                    </a:p>
                  </a:txBody>
                  <a:tcPr/>
                </a:tc>
                <a:tc>
                  <a:txBody>
                    <a:bodyPr/>
                    <a:lstStyle/>
                    <a:p>
                      <a:r>
                        <a:rPr lang="en-GB" dirty="0" smtClean="0"/>
                        <a:t>275</a:t>
                      </a:r>
                      <a:r>
                        <a:rPr lang="en-GB" baseline="40000" dirty="0" smtClean="0"/>
                        <a:t>0</a:t>
                      </a:r>
                      <a:endParaRPr lang="en-GB" dirty="0"/>
                    </a:p>
                  </a:txBody>
                  <a:tcPr/>
                </a:tc>
                <a:tc>
                  <a:txBody>
                    <a:bodyPr/>
                    <a:lstStyle/>
                    <a:p>
                      <a:r>
                        <a:rPr lang="en-GB" dirty="0" smtClean="0"/>
                        <a:t>095</a:t>
                      </a:r>
                      <a:r>
                        <a:rPr lang="en-GB" baseline="40000" dirty="0" smtClean="0"/>
                        <a:t>0</a:t>
                      </a:r>
                      <a:endParaRPr lang="en-GB" dirty="0"/>
                    </a:p>
                  </a:txBody>
                  <a:tcPr/>
                </a:tc>
              </a:tr>
              <a:tr h="362420">
                <a:tc>
                  <a:txBody>
                    <a:bodyPr/>
                    <a:lstStyle/>
                    <a:p>
                      <a:r>
                        <a:rPr lang="en-GB" dirty="0" smtClean="0"/>
                        <a:t>Awards</a:t>
                      </a:r>
                      <a:endParaRPr lang="en-GB" dirty="0"/>
                    </a:p>
                  </a:txBody>
                  <a:tcPr/>
                </a:tc>
                <a:tc>
                  <a:txBody>
                    <a:bodyPr/>
                    <a:lstStyle/>
                    <a:p>
                      <a:r>
                        <a:rPr lang="en-GB" dirty="0" smtClean="0"/>
                        <a:t>Sofa</a:t>
                      </a:r>
                      <a:endParaRPr lang="en-GB" dirty="0"/>
                    </a:p>
                  </a:txBody>
                  <a:tcPr/>
                </a:tc>
                <a:tc>
                  <a:txBody>
                    <a:bodyPr/>
                    <a:lstStyle/>
                    <a:p>
                      <a:r>
                        <a:rPr lang="en-GB" dirty="0" smtClean="0"/>
                        <a:t>250</a:t>
                      </a:r>
                      <a:r>
                        <a:rPr lang="en-GB" baseline="40000" dirty="0" smtClean="0"/>
                        <a:t>0</a:t>
                      </a:r>
                      <a:endParaRPr lang="en-GB" dirty="0"/>
                    </a:p>
                  </a:txBody>
                  <a:tcPr/>
                </a:tc>
                <a:tc>
                  <a:txBody>
                    <a:bodyPr/>
                    <a:lstStyle/>
                    <a:p>
                      <a:r>
                        <a:rPr lang="en-GB" dirty="0" smtClean="0"/>
                        <a:t>070</a:t>
                      </a:r>
                      <a:r>
                        <a:rPr lang="en-GB" baseline="40000" dirty="0" smtClean="0"/>
                        <a:t>0</a:t>
                      </a:r>
                      <a:endParaRPr lang="en-GB" dirty="0"/>
                    </a:p>
                  </a:txBody>
                  <a:tcPr/>
                </a:tc>
              </a:tr>
              <a:tr h="362420">
                <a:tc>
                  <a:txBody>
                    <a:bodyPr/>
                    <a:lstStyle/>
                    <a:p>
                      <a:r>
                        <a:rPr lang="en-GB" dirty="0" smtClean="0"/>
                        <a:t>Awards</a:t>
                      </a:r>
                      <a:endParaRPr lang="en-GB" dirty="0"/>
                    </a:p>
                  </a:txBody>
                  <a:tcPr/>
                </a:tc>
                <a:tc>
                  <a:txBody>
                    <a:bodyPr/>
                    <a:lstStyle/>
                    <a:p>
                      <a:r>
                        <a:rPr lang="en-GB" dirty="0" smtClean="0"/>
                        <a:t>Entrance</a:t>
                      </a:r>
                      <a:endParaRPr lang="en-GB" dirty="0"/>
                    </a:p>
                  </a:txBody>
                  <a:tcPr/>
                </a:tc>
                <a:tc>
                  <a:txBody>
                    <a:bodyPr/>
                    <a:lstStyle/>
                    <a:p>
                      <a:r>
                        <a:rPr lang="en-GB" dirty="0" smtClean="0"/>
                        <a:t>270</a:t>
                      </a:r>
                      <a:r>
                        <a:rPr lang="en-GB" baseline="40000" dirty="0" smtClean="0"/>
                        <a:t>0</a:t>
                      </a:r>
                      <a:endParaRPr lang="en-GB" dirty="0"/>
                    </a:p>
                  </a:txBody>
                  <a:tcPr/>
                </a:tc>
                <a:tc>
                  <a:txBody>
                    <a:bodyPr/>
                    <a:lstStyle/>
                    <a:p>
                      <a:r>
                        <a:rPr lang="en-GB" dirty="0" smtClean="0"/>
                        <a:t>090</a:t>
                      </a:r>
                      <a:r>
                        <a:rPr lang="en-GB" baseline="40000" dirty="0" smtClean="0"/>
                        <a:t>0</a:t>
                      </a:r>
                      <a:endParaRPr lang="en-GB" dirty="0"/>
                    </a:p>
                  </a:txBody>
                  <a:tcPr/>
                </a:tc>
              </a:tr>
              <a:tr h="3549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Living room A/C</a:t>
                      </a:r>
                      <a:endParaRPr lang="en-GB" dirty="0"/>
                    </a:p>
                  </a:txBody>
                  <a:tcPr/>
                </a:tc>
                <a:tc>
                  <a:txBody>
                    <a:bodyPr/>
                    <a:lstStyle/>
                    <a:p>
                      <a:r>
                        <a:rPr lang="en-GB" dirty="0" smtClean="0"/>
                        <a:t>Bedroom A/C</a:t>
                      </a:r>
                      <a:endParaRPr lang="en-GB" dirty="0"/>
                    </a:p>
                  </a:txBody>
                  <a:tcPr/>
                </a:tc>
                <a:tc>
                  <a:txBody>
                    <a:bodyPr/>
                    <a:lstStyle/>
                    <a:p>
                      <a:r>
                        <a:rPr lang="en-GB" dirty="0" smtClean="0"/>
                        <a:t>090</a:t>
                      </a:r>
                      <a:r>
                        <a:rPr lang="en-GB" baseline="40000" dirty="0" smtClean="0"/>
                        <a:t>0</a:t>
                      </a:r>
                      <a:endParaRPr lang="en-GB" dirty="0"/>
                    </a:p>
                  </a:txBody>
                  <a:tcPr/>
                </a:tc>
                <a:tc>
                  <a:txBody>
                    <a:bodyPr/>
                    <a:lstStyle/>
                    <a:p>
                      <a:r>
                        <a:rPr lang="en-GB" dirty="0" smtClean="0"/>
                        <a:t>270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Living room A/C</a:t>
                      </a:r>
                      <a:endParaRPr lang="en-GB" dirty="0"/>
                    </a:p>
                  </a:txBody>
                  <a:tcPr/>
                </a:tc>
                <a:tc>
                  <a:txBody>
                    <a:bodyPr/>
                    <a:lstStyle/>
                    <a:p>
                      <a:r>
                        <a:rPr lang="en-GB" dirty="0" smtClean="0"/>
                        <a:t>Sofa</a:t>
                      </a:r>
                      <a:endParaRPr lang="en-GB" dirty="0"/>
                    </a:p>
                  </a:txBody>
                  <a:tcPr/>
                </a:tc>
                <a:tc>
                  <a:txBody>
                    <a:bodyPr/>
                    <a:lstStyle/>
                    <a:p>
                      <a:r>
                        <a:rPr lang="en-GB" dirty="0" smtClean="0"/>
                        <a:t>160</a:t>
                      </a:r>
                      <a:r>
                        <a:rPr lang="en-GB" baseline="40000" dirty="0" smtClean="0"/>
                        <a:t>0</a:t>
                      </a:r>
                      <a:endParaRPr lang="en-GB" dirty="0"/>
                    </a:p>
                  </a:txBody>
                  <a:tcPr/>
                </a:tc>
                <a:tc>
                  <a:txBody>
                    <a:bodyPr/>
                    <a:lstStyle/>
                    <a:p>
                      <a:r>
                        <a:rPr lang="en-GB" dirty="0" smtClean="0"/>
                        <a:t>335</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Living room A/C</a:t>
                      </a:r>
                      <a:endParaRPr lang="en-GB" dirty="0"/>
                    </a:p>
                  </a:txBody>
                  <a:tcPr/>
                </a:tc>
                <a:tc>
                  <a:txBody>
                    <a:bodyPr/>
                    <a:lstStyle/>
                    <a:p>
                      <a:r>
                        <a:rPr lang="en-GB" dirty="0" smtClean="0"/>
                        <a:t>Bed</a:t>
                      </a:r>
                      <a:endParaRPr lang="en-GB" dirty="0"/>
                    </a:p>
                  </a:txBody>
                  <a:tcPr/>
                </a:tc>
                <a:tc>
                  <a:txBody>
                    <a:bodyPr/>
                    <a:lstStyle/>
                    <a:p>
                      <a:r>
                        <a:rPr lang="en-GB" dirty="0" smtClean="0"/>
                        <a:t>135</a:t>
                      </a:r>
                      <a:r>
                        <a:rPr lang="en-GB" baseline="40000" dirty="0" smtClean="0"/>
                        <a:t>0</a:t>
                      </a:r>
                      <a:endParaRPr lang="en-GB" dirty="0"/>
                    </a:p>
                  </a:txBody>
                  <a:tcPr/>
                </a:tc>
                <a:tc>
                  <a:txBody>
                    <a:bodyPr/>
                    <a:lstStyle/>
                    <a:p>
                      <a:r>
                        <a:rPr lang="en-GB" dirty="0" smtClean="0"/>
                        <a:t>280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Living room A/C</a:t>
                      </a:r>
                      <a:endParaRPr lang="en-GB" dirty="0"/>
                    </a:p>
                  </a:txBody>
                  <a:tcPr/>
                </a:tc>
                <a:tc>
                  <a:txBody>
                    <a:bodyPr/>
                    <a:lstStyle/>
                    <a:p>
                      <a:r>
                        <a:rPr lang="en-GB" dirty="0" smtClean="0"/>
                        <a:t>Sofa table</a:t>
                      </a:r>
                      <a:endParaRPr lang="en-GB" dirty="0"/>
                    </a:p>
                  </a:txBody>
                  <a:tcPr/>
                </a:tc>
                <a:tc>
                  <a:txBody>
                    <a:bodyPr/>
                    <a:lstStyle/>
                    <a:p>
                      <a:r>
                        <a:rPr lang="en-GB" dirty="0" smtClean="0"/>
                        <a:t>200</a:t>
                      </a:r>
                      <a:r>
                        <a:rPr lang="en-GB" baseline="40000" dirty="0" smtClean="0"/>
                        <a:t>0</a:t>
                      </a:r>
                      <a:endParaRPr lang="en-GB" dirty="0"/>
                    </a:p>
                  </a:txBody>
                  <a:tcPr/>
                </a:tc>
                <a:tc>
                  <a:txBody>
                    <a:bodyPr/>
                    <a:lstStyle/>
                    <a:p>
                      <a:r>
                        <a:rPr lang="en-GB" dirty="0" smtClean="0"/>
                        <a:t>015</a:t>
                      </a:r>
                      <a:r>
                        <a:rPr lang="en-GB" baseline="40000" dirty="0" smtClean="0"/>
                        <a:t>0</a:t>
                      </a:r>
                      <a:endParaRPr lang="en-GB" dirty="0"/>
                    </a:p>
                  </a:txBody>
                  <a:tcPr/>
                </a:tc>
              </a:tr>
            </a:tbl>
          </a:graphicData>
        </a:graphic>
      </p:graphicFrame>
      <p:sp>
        <p:nvSpPr>
          <p:cNvPr id="5" name="TextBox 4"/>
          <p:cNvSpPr txBox="1"/>
          <p:nvPr/>
        </p:nvSpPr>
        <p:spPr>
          <a:xfrm>
            <a:off x="0" y="0"/>
            <a:ext cx="9144000" cy="369332"/>
          </a:xfrm>
          <a:prstGeom prst="rect">
            <a:avLst/>
          </a:prstGeom>
          <a:noFill/>
        </p:spPr>
        <p:txBody>
          <a:bodyPr wrap="square" rtlCol="0">
            <a:spAutoFit/>
          </a:bodyPr>
          <a:lstStyle/>
          <a:p>
            <a:r>
              <a:rPr lang="en-GB" dirty="0" smtClean="0"/>
              <a:t>This page’s bearings are represented by  blue lines in the How I Calculated Bearings page</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8229600" cy="1066800"/>
          </a:xfrm>
        </p:spPr>
        <p:txBody>
          <a:bodyPr/>
          <a:lstStyle/>
          <a:p>
            <a:r>
              <a:rPr lang="en-GB" dirty="0" smtClean="0"/>
              <a:t>Bearings</a:t>
            </a:r>
            <a:endParaRPr lang="en-GB" dirty="0"/>
          </a:p>
        </p:txBody>
      </p:sp>
      <p:graphicFrame>
        <p:nvGraphicFramePr>
          <p:cNvPr id="4" name="Content Placeholder 3"/>
          <p:cNvGraphicFramePr>
            <a:graphicFrameLocks noGrp="1"/>
          </p:cNvGraphicFramePr>
          <p:nvPr>
            <p:ph idx="1"/>
          </p:nvPr>
        </p:nvGraphicFramePr>
        <p:xfrm>
          <a:off x="228600" y="1066800"/>
          <a:ext cx="8686800" cy="5527652"/>
        </p:xfrm>
        <a:graphic>
          <a:graphicData uri="http://schemas.openxmlformats.org/drawingml/2006/table">
            <a:tbl>
              <a:tblPr firstRow="1" bandRow="1">
                <a:tableStyleId>{5C22544A-7EE6-4342-B048-85BDC9FD1C3A}</a:tableStyleId>
              </a:tblPr>
              <a:tblGrid>
                <a:gridCol w="2171700"/>
                <a:gridCol w="2171700"/>
                <a:gridCol w="2171700"/>
                <a:gridCol w="2171700"/>
              </a:tblGrid>
              <a:tr h="1504292">
                <a:tc>
                  <a:txBody>
                    <a:bodyPr/>
                    <a:lstStyle/>
                    <a:p>
                      <a:r>
                        <a:rPr lang="en-GB" dirty="0" smtClean="0"/>
                        <a:t>From</a:t>
                      </a:r>
                      <a:endParaRPr lang="en-GB" dirty="0"/>
                    </a:p>
                  </a:txBody>
                  <a:tcPr/>
                </a:tc>
                <a:tc>
                  <a:txBody>
                    <a:bodyPr/>
                    <a:lstStyle/>
                    <a:p>
                      <a:r>
                        <a:rPr lang="en-GB" dirty="0" smtClean="0"/>
                        <a:t>To</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a:t>
                      </a:r>
                      <a:endParaRPr lang="en-GB" dirty="0" smtClean="0"/>
                    </a:p>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Three</a:t>
                      </a:r>
                      <a:r>
                        <a:rPr lang="en-GB" baseline="0" dirty="0" smtClean="0"/>
                        <a:t> Figure Bearing (from destination to starting point)</a:t>
                      </a:r>
                      <a:endParaRPr lang="en-GB" dirty="0" smtClean="0"/>
                    </a:p>
                    <a:p>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Living room A/C</a:t>
                      </a:r>
                      <a:endParaRPr lang="en-GB" dirty="0"/>
                    </a:p>
                  </a:txBody>
                  <a:tcPr/>
                </a:tc>
                <a:tc>
                  <a:txBody>
                    <a:bodyPr/>
                    <a:lstStyle/>
                    <a:p>
                      <a:r>
                        <a:rPr lang="en-GB" dirty="0" smtClean="0"/>
                        <a:t>Dogs</a:t>
                      </a:r>
                      <a:endParaRPr lang="en-GB" dirty="0"/>
                    </a:p>
                  </a:txBody>
                  <a:tcPr/>
                </a:tc>
                <a:tc>
                  <a:txBody>
                    <a:bodyPr/>
                    <a:lstStyle/>
                    <a:p>
                      <a:r>
                        <a:rPr lang="en-GB" dirty="0" smtClean="0"/>
                        <a:t>180</a:t>
                      </a:r>
                      <a:r>
                        <a:rPr lang="en-GB" baseline="40000" dirty="0" smtClean="0"/>
                        <a:t>0</a:t>
                      </a:r>
                      <a:endParaRPr lang="en-GB" dirty="0"/>
                    </a:p>
                  </a:txBody>
                  <a:tcPr/>
                </a:tc>
                <a:tc>
                  <a:txBody>
                    <a:bodyPr/>
                    <a:lstStyle/>
                    <a:p>
                      <a:r>
                        <a:rPr lang="en-GB" dirty="0" smtClean="0"/>
                        <a:t>360</a:t>
                      </a:r>
                      <a:r>
                        <a:rPr lang="en-GB" baseline="40000" dirty="0" smtClean="0"/>
                        <a:t>0</a:t>
                      </a:r>
                      <a:endParaRPr lang="en-GB" dirty="0"/>
                    </a:p>
                  </a:txBody>
                  <a:tcPr/>
                </a:tc>
              </a:tr>
              <a:tr h="362420">
                <a:tc>
                  <a:txBody>
                    <a:bodyPr/>
                    <a:lstStyle/>
                    <a:p>
                      <a:r>
                        <a:rPr lang="en-GB" dirty="0" smtClean="0"/>
                        <a:t>Bedroom</a:t>
                      </a:r>
                      <a:r>
                        <a:rPr lang="en-GB" baseline="0" dirty="0" smtClean="0"/>
                        <a:t> A/C</a:t>
                      </a:r>
                      <a:endParaRPr lang="en-GB" dirty="0"/>
                    </a:p>
                  </a:txBody>
                  <a:tcPr/>
                </a:tc>
                <a:tc>
                  <a:txBody>
                    <a:bodyPr/>
                    <a:lstStyle/>
                    <a:p>
                      <a:r>
                        <a:rPr lang="en-GB" dirty="0" smtClean="0"/>
                        <a:t>Dogs</a:t>
                      </a:r>
                      <a:endParaRPr lang="en-GB" dirty="0"/>
                    </a:p>
                  </a:txBody>
                  <a:tcPr/>
                </a:tc>
                <a:tc>
                  <a:txBody>
                    <a:bodyPr/>
                    <a:lstStyle/>
                    <a:p>
                      <a:r>
                        <a:rPr lang="en-GB" dirty="0" smtClean="0"/>
                        <a:t>260</a:t>
                      </a:r>
                      <a:r>
                        <a:rPr lang="en-GB" baseline="40000" dirty="0" smtClean="0"/>
                        <a:t>0</a:t>
                      </a:r>
                      <a:endParaRPr lang="en-GB" dirty="0"/>
                    </a:p>
                  </a:txBody>
                  <a:tcPr/>
                </a:tc>
                <a:tc>
                  <a:txBody>
                    <a:bodyPr/>
                    <a:lstStyle/>
                    <a:p>
                      <a:r>
                        <a:rPr lang="en-GB" dirty="0" smtClean="0"/>
                        <a:t>080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Bedroom</a:t>
                      </a:r>
                      <a:r>
                        <a:rPr lang="en-GB" baseline="0" dirty="0" smtClean="0"/>
                        <a:t> A/C</a:t>
                      </a:r>
                      <a:endParaRPr lang="en-GB" dirty="0"/>
                    </a:p>
                  </a:txBody>
                  <a:tcPr/>
                </a:tc>
                <a:tc>
                  <a:txBody>
                    <a:bodyPr/>
                    <a:lstStyle/>
                    <a:p>
                      <a:r>
                        <a:rPr lang="en-GB" dirty="0" smtClean="0"/>
                        <a:t>Sofa</a:t>
                      </a:r>
                      <a:endParaRPr lang="en-GB" dirty="0"/>
                    </a:p>
                  </a:txBody>
                  <a:tcPr/>
                </a:tc>
                <a:tc>
                  <a:txBody>
                    <a:bodyPr/>
                    <a:lstStyle/>
                    <a:p>
                      <a:r>
                        <a:rPr lang="en-GB" dirty="0" smtClean="0"/>
                        <a:t>230</a:t>
                      </a:r>
                      <a:r>
                        <a:rPr lang="en-GB" baseline="40000" dirty="0" smtClean="0"/>
                        <a:t>0</a:t>
                      </a:r>
                      <a:endParaRPr lang="en-GB" dirty="0"/>
                    </a:p>
                  </a:txBody>
                  <a:tcPr/>
                </a:tc>
                <a:tc>
                  <a:txBody>
                    <a:bodyPr/>
                    <a:lstStyle/>
                    <a:p>
                      <a:r>
                        <a:rPr lang="en-GB" dirty="0" smtClean="0"/>
                        <a:t>050</a:t>
                      </a:r>
                      <a:r>
                        <a:rPr lang="en-GB" baseline="40000" dirty="0" smtClean="0"/>
                        <a:t>0</a:t>
                      </a:r>
                      <a:endParaRPr lang="en-GB" dirty="0"/>
                    </a:p>
                  </a:txBody>
                  <a:tcPr/>
                </a:tc>
              </a:tr>
              <a:tr h="362420">
                <a:tc>
                  <a:txBody>
                    <a:bodyPr/>
                    <a:lstStyle/>
                    <a:p>
                      <a:r>
                        <a:rPr lang="en-GB" dirty="0" smtClean="0"/>
                        <a:t>Bedroom</a:t>
                      </a:r>
                      <a:r>
                        <a:rPr lang="en-GB" baseline="0" dirty="0" smtClean="0"/>
                        <a:t> A/C</a:t>
                      </a:r>
                      <a:endParaRPr lang="en-GB" dirty="0"/>
                    </a:p>
                  </a:txBody>
                  <a:tcPr/>
                </a:tc>
                <a:tc>
                  <a:txBody>
                    <a:bodyPr/>
                    <a:lstStyle/>
                    <a:p>
                      <a:r>
                        <a:rPr lang="en-GB" dirty="0" smtClean="0"/>
                        <a:t>Bed</a:t>
                      </a:r>
                      <a:endParaRPr lang="en-GB" dirty="0"/>
                    </a:p>
                  </a:txBody>
                  <a:tcPr/>
                </a:tc>
                <a:tc>
                  <a:txBody>
                    <a:bodyPr/>
                    <a:lstStyle/>
                    <a:p>
                      <a:r>
                        <a:rPr lang="en-GB" dirty="0" smtClean="0"/>
                        <a:t>105</a:t>
                      </a:r>
                      <a:r>
                        <a:rPr lang="en-GB" baseline="40000" dirty="0" smtClean="0"/>
                        <a:t>0</a:t>
                      </a:r>
                      <a:endParaRPr lang="en-GB" dirty="0"/>
                    </a:p>
                  </a:txBody>
                  <a:tcPr/>
                </a:tc>
                <a:tc>
                  <a:txBody>
                    <a:bodyPr/>
                    <a:lstStyle/>
                    <a:p>
                      <a:r>
                        <a:rPr lang="en-GB" dirty="0" smtClean="0"/>
                        <a:t>025</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Bedroom</a:t>
                      </a:r>
                      <a:r>
                        <a:rPr lang="en-GB" baseline="0" dirty="0" smtClean="0"/>
                        <a:t> A/C</a:t>
                      </a:r>
                      <a:endParaRPr lang="en-GB" dirty="0"/>
                    </a:p>
                  </a:txBody>
                  <a:tcPr/>
                </a:tc>
                <a:tc>
                  <a:txBody>
                    <a:bodyPr/>
                    <a:lstStyle/>
                    <a:p>
                      <a:r>
                        <a:rPr lang="en-GB" dirty="0" smtClean="0"/>
                        <a:t>Sofa table</a:t>
                      </a:r>
                      <a:endParaRPr lang="en-GB" dirty="0"/>
                    </a:p>
                  </a:txBody>
                  <a:tcPr/>
                </a:tc>
                <a:tc>
                  <a:txBody>
                    <a:bodyPr/>
                    <a:lstStyle/>
                    <a:p>
                      <a:r>
                        <a:rPr lang="en-GB" dirty="0" smtClean="0"/>
                        <a:t>240</a:t>
                      </a:r>
                      <a:r>
                        <a:rPr lang="en-GB" baseline="40000" dirty="0" smtClean="0"/>
                        <a:t>0</a:t>
                      </a:r>
                      <a:endParaRPr lang="en-GB" dirty="0"/>
                    </a:p>
                  </a:txBody>
                  <a:tcPr/>
                </a:tc>
                <a:tc>
                  <a:txBody>
                    <a:bodyPr/>
                    <a:lstStyle/>
                    <a:p>
                      <a:r>
                        <a:rPr lang="en-GB" dirty="0" smtClean="0"/>
                        <a:t>060</a:t>
                      </a:r>
                      <a:r>
                        <a:rPr lang="en-GB" baseline="40000" dirty="0" smtClean="0"/>
                        <a:t>0</a:t>
                      </a:r>
                      <a:endParaRPr lang="en-GB" dirty="0"/>
                    </a:p>
                  </a:txBody>
                  <a:tcPr/>
                </a:tc>
              </a:tr>
              <a:tr h="362420">
                <a:tc>
                  <a:txBody>
                    <a:bodyPr/>
                    <a:lstStyle/>
                    <a:p>
                      <a:r>
                        <a:rPr lang="en-GB" dirty="0" smtClean="0"/>
                        <a:t>Bed</a:t>
                      </a:r>
                      <a:endParaRPr lang="en-GB" dirty="0"/>
                    </a:p>
                  </a:txBody>
                  <a:tcPr/>
                </a:tc>
                <a:tc>
                  <a:txBody>
                    <a:bodyPr/>
                    <a:lstStyle/>
                    <a:p>
                      <a:r>
                        <a:rPr lang="en-GB" dirty="0" smtClean="0"/>
                        <a:t>Lamp</a:t>
                      </a:r>
                      <a:endParaRPr lang="en-GB" dirty="0"/>
                    </a:p>
                  </a:txBody>
                  <a:tcPr/>
                </a:tc>
                <a:tc>
                  <a:txBody>
                    <a:bodyPr/>
                    <a:lstStyle/>
                    <a:p>
                      <a:r>
                        <a:rPr lang="en-GB" dirty="0" smtClean="0"/>
                        <a:t>080</a:t>
                      </a:r>
                      <a:r>
                        <a:rPr lang="en-GB" baseline="40000" dirty="0" smtClean="0"/>
                        <a:t>0</a:t>
                      </a:r>
                      <a:endParaRPr lang="en-GB" dirty="0"/>
                    </a:p>
                  </a:txBody>
                  <a:tcPr/>
                </a:tc>
                <a:tc>
                  <a:txBody>
                    <a:bodyPr/>
                    <a:lstStyle/>
                    <a:p>
                      <a:r>
                        <a:rPr lang="en-GB" dirty="0" smtClean="0"/>
                        <a:t>260</a:t>
                      </a:r>
                      <a:r>
                        <a:rPr lang="en-GB" baseline="40000" dirty="0" smtClean="0"/>
                        <a:t>0</a:t>
                      </a:r>
                      <a:endParaRPr lang="en-GB" dirty="0"/>
                    </a:p>
                  </a:txBody>
                  <a:tcPr/>
                </a:tc>
              </a:tr>
              <a:tr h="362420">
                <a:tc>
                  <a:txBody>
                    <a:bodyPr/>
                    <a:lstStyle/>
                    <a:p>
                      <a:r>
                        <a:rPr lang="en-GB" dirty="0" smtClean="0"/>
                        <a:t>Bed</a:t>
                      </a:r>
                      <a:endParaRPr lang="en-GB" dirty="0"/>
                    </a:p>
                  </a:txBody>
                  <a:tcPr/>
                </a:tc>
                <a:tc>
                  <a:txBody>
                    <a:bodyPr/>
                    <a:lstStyle/>
                    <a:p>
                      <a:r>
                        <a:rPr lang="en-GB" dirty="0" smtClean="0"/>
                        <a:t>Awards</a:t>
                      </a:r>
                      <a:endParaRPr lang="en-GB" dirty="0"/>
                    </a:p>
                  </a:txBody>
                  <a:tcPr/>
                </a:tc>
                <a:tc>
                  <a:txBody>
                    <a:bodyPr/>
                    <a:lstStyle/>
                    <a:p>
                      <a:r>
                        <a:rPr lang="en-GB" dirty="0" smtClean="0"/>
                        <a:t>050</a:t>
                      </a:r>
                      <a:r>
                        <a:rPr lang="en-GB" baseline="40000" dirty="0" smtClean="0"/>
                        <a:t>0</a:t>
                      </a:r>
                      <a:endParaRPr lang="en-GB" dirty="0"/>
                    </a:p>
                  </a:txBody>
                  <a:tcPr/>
                </a:tc>
                <a:tc>
                  <a:txBody>
                    <a:bodyPr/>
                    <a:lstStyle/>
                    <a:p>
                      <a:r>
                        <a:rPr lang="en-GB" dirty="0" smtClean="0"/>
                        <a:t>130</a:t>
                      </a:r>
                      <a:r>
                        <a:rPr lang="en-GB" baseline="40000" dirty="0" smtClean="0"/>
                        <a:t>0</a:t>
                      </a:r>
                      <a:endParaRPr lang="en-GB" dirty="0"/>
                    </a:p>
                  </a:txBody>
                  <a:tcPr/>
                </a:tc>
              </a:tr>
              <a:tr h="354988">
                <a:tc>
                  <a:txBody>
                    <a:bodyPr/>
                    <a:lstStyle/>
                    <a:p>
                      <a:r>
                        <a:rPr lang="en-GB" dirty="0" smtClean="0"/>
                        <a:t>Sofa table</a:t>
                      </a:r>
                      <a:endParaRPr lang="en-GB" dirty="0"/>
                    </a:p>
                  </a:txBody>
                  <a:tcPr/>
                </a:tc>
                <a:tc>
                  <a:txBody>
                    <a:bodyPr/>
                    <a:lstStyle/>
                    <a:p>
                      <a:r>
                        <a:rPr lang="en-GB" dirty="0" smtClean="0"/>
                        <a:t>Sofa</a:t>
                      </a:r>
                      <a:endParaRPr lang="en-GB" dirty="0"/>
                    </a:p>
                  </a:txBody>
                  <a:tcPr/>
                </a:tc>
                <a:tc>
                  <a:txBody>
                    <a:bodyPr/>
                    <a:lstStyle/>
                    <a:p>
                      <a:r>
                        <a:rPr lang="en-GB" dirty="0" smtClean="0"/>
                        <a:t>090</a:t>
                      </a:r>
                      <a:r>
                        <a:rPr lang="en-GB" baseline="40000" dirty="0" smtClean="0"/>
                        <a:t>0</a:t>
                      </a:r>
                      <a:endParaRPr lang="en-GB" dirty="0"/>
                    </a:p>
                  </a:txBody>
                  <a:tcPr/>
                </a:tc>
                <a:tc>
                  <a:txBody>
                    <a:bodyPr/>
                    <a:lstStyle/>
                    <a:p>
                      <a:r>
                        <a:rPr lang="en-GB" dirty="0" smtClean="0"/>
                        <a:t>180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Sofa table</a:t>
                      </a:r>
                      <a:endParaRPr lang="en-GB" dirty="0"/>
                    </a:p>
                  </a:txBody>
                  <a:tcPr/>
                </a:tc>
                <a:tc>
                  <a:txBody>
                    <a:bodyPr/>
                    <a:lstStyle/>
                    <a:p>
                      <a:r>
                        <a:rPr lang="en-GB" dirty="0" smtClean="0"/>
                        <a:t>Dogs</a:t>
                      </a:r>
                      <a:endParaRPr lang="en-GB" dirty="0"/>
                    </a:p>
                  </a:txBody>
                  <a:tcPr/>
                </a:tc>
                <a:tc>
                  <a:txBody>
                    <a:bodyPr/>
                    <a:lstStyle/>
                    <a:p>
                      <a:r>
                        <a:rPr lang="en-GB" dirty="0" smtClean="0"/>
                        <a:t>020</a:t>
                      </a:r>
                      <a:r>
                        <a:rPr lang="en-GB" baseline="40000" dirty="0" smtClean="0"/>
                        <a:t>0</a:t>
                      </a:r>
                      <a:endParaRPr lang="en-GB" dirty="0"/>
                    </a:p>
                  </a:txBody>
                  <a:tcPr/>
                </a:tc>
                <a:tc>
                  <a:txBody>
                    <a:bodyPr/>
                    <a:lstStyle/>
                    <a:p>
                      <a:r>
                        <a:rPr lang="en-GB" dirty="0" smtClean="0"/>
                        <a:t>200</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Sofa table</a:t>
                      </a:r>
                      <a:endParaRPr lang="en-GB" dirty="0"/>
                    </a:p>
                  </a:txBody>
                  <a:tcPr/>
                </a:tc>
                <a:tc>
                  <a:txBody>
                    <a:bodyPr/>
                    <a:lstStyle/>
                    <a:p>
                      <a:r>
                        <a:rPr lang="en-GB" dirty="0" smtClean="0"/>
                        <a:t>Lamp</a:t>
                      </a:r>
                      <a:endParaRPr lang="en-GB" dirty="0"/>
                    </a:p>
                  </a:txBody>
                  <a:tcPr/>
                </a:tc>
                <a:tc>
                  <a:txBody>
                    <a:bodyPr/>
                    <a:lstStyle/>
                    <a:p>
                      <a:r>
                        <a:rPr lang="en-GB" dirty="0" smtClean="0"/>
                        <a:t>085</a:t>
                      </a:r>
                      <a:r>
                        <a:rPr lang="en-GB" baseline="40000" dirty="0" smtClean="0"/>
                        <a:t>0</a:t>
                      </a:r>
                      <a:endParaRPr lang="en-GB" dirty="0"/>
                    </a:p>
                  </a:txBody>
                  <a:tcPr/>
                </a:tc>
                <a:tc>
                  <a:txBody>
                    <a:bodyPr/>
                    <a:lstStyle/>
                    <a:p>
                      <a:r>
                        <a:rPr lang="en-GB" dirty="0" smtClean="0"/>
                        <a:t>265</a:t>
                      </a:r>
                      <a:r>
                        <a:rPr lang="en-GB" baseline="40000" dirty="0" smtClean="0"/>
                        <a:t>0</a:t>
                      </a:r>
                      <a:endParaRPr lang="en-GB" dirty="0"/>
                    </a:p>
                  </a:txBody>
                  <a:tcPr/>
                </a:tc>
              </a:tr>
              <a:tr h="362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Lamp</a:t>
                      </a:r>
                      <a:endParaRPr lang="en-GB" dirty="0"/>
                    </a:p>
                  </a:txBody>
                  <a:tcPr/>
                </a:tc>
                <a:tc>
                  <a:txBody>
                    <a:bodyPr/>
                    <a:lstStyle/>
                    <a:p>
                      <a:r>
                        <a:rPr lang="en-GB" dirty="0" smtClean="0"/>
                        <a:t>Sofa</a:t>
                      </a:r>
                      <a:endParaRPr lang="en-GB" dirty="0"/>
                    </a:p>
                  </a:txBody>
                  <a:tcPr/>
                </a:tc>
                <a:tc>
                  <a:txBody>
                    <a:bodyPr/>
                    <a:lstStyle/>
                    <a:p>
                      <a:r>
                        <a:rPr lang="en-GB" dirty="0" smtClean="0"/>
                        <a:t>265</a:t>
                      </a:r>
                      <a:r>
                        <a:rPr lang="en-GB" baseline="40000" dirty="0" smtClean="0"/>
                        <a:t>0</a:t>
                      </a:r>
                      <a:endParaRPr lang="en-GB" dirty="0"/>
                    </a:p>
                  </a:txBody>
                  <a:tcPr/>
                </a:tc>
                <a:tc>
                  <a:txBody>
                    <a:bodyPr/>
                    <a:lstStyle/>
                    <a:p>
                      <a:r>
                        <a:rPr lang="en-GB" dirty="0" smtClean="0"/>
                        <a:t>085</a:t>
                      </a:r>
                      <a:r>
                        <a:rPr lang="en-GB" baseline="40000" dirty="0" smtClean="0"/>
                        <a:t>0</a:t>
                      </a:r>
                      <a:endParaRPr lang="en-GB" dirty="0"/>
                    </a:p>
                  </a:txBody>
                  <a:tcPr/>
                </a:tc>
              </a:tr>
            </a:tbl>
          </a:graphicData>
        </a:graphic>
      </p:graphicFrame>
      <p:sp>
        <p:nvSpPr>
          <p:cNvPr id="5" name="TextBox 4"/>
          <p:cNvSpPr txBox="1"/>
          <p:nvPr/>
        </p:nvSpPr>
        <p:spPr>
          <a:xfrm>
            <a:off x="0" y="0"/>
            <a:ext cx="9144000" cy="369332"/>
          </a:xfrm>
          <a:prstGeom prst="rect">
            <a:avLst/>
          </a:prstGeom>
          <a:noFill/>
        </p:spPr>
        <p:txBody>
          <a:bodyPr wrap="square" rtlCol="0">
            <a:spAutoFit/>
          </a:bodyPr>
          <a:lstStyle/>
          <a:p>
            <a:r>
              <a:rPr lang="en-GB" dirty="0" smtClean="0"/>
              <a:t>This page’s bearings are represented by red lines in the How I Calculated Bearings page</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279</TotalTime>
  <Words>2176</Words>
  <Application>Microsoft Office PowerPoint</Application>
  <PresentationFormat>On-screen Show (4:3)</PresentationFormat>
  <Paragraphs>346</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Urban</vt:lpstr>
      <vt:lpstr>Scaled Cottage</vt:lpstr>
      <vt:lpstr>Introduction</vt:lpstr>
      <vt:lpstr>Initial Sketches/ Planning</vt:lpstr>
      <vt:lpstr>Final Creation</vt:lpstr>
      <vt:lpstr>Calculations of Scale</vt:lpstr>
      <vt:lpstr>Slide 6</vt:lpstr>
      <vt:lpstr>Slide 7</vt:lpstr>
      <vt:lpstr>Bearings</vt:lpstr>
      <vt:lpstr>Bearings</vt:lpstr>
      <vt:lpstr>Bearings</vt:lpstr>
      <vt:lpstr>How I Calculated Bearings</vt:lpstr>
      <vt:lpstr>The Making </vt:lpstr>
      <vt:lpstr>Explanation of Each Part</vt:lpstr>
      <vt:lpstr>Explanation of Each Part</vt:lpstr>
      <vt:lpstr>The Story</vt:lpstr>
      <vt:lpstr>The Story</vt:lpstr>
      <vt:lpstr>Reflection on Unit Question and AOI’s </vt:lpstr>
      <vt:lpstr>Reflection on final product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Scaled Cottage</dc:title>
  <dc:creator>Aditya Krishnan</dc:creator>
  <cp:lastModifiedBy>Aditya Krishnan</cp:lastModifiedBy>
  <cp:revision>273</cp:revision>
  <dcterms:created xsi:type="dcterms:W3CDTF">2006-08-16T00:00:00Z</dcterms:created>
  <dcterms:modified xsi:type="dcterms:W3CDTF">2010-05-06T11:34:47Z</dcterms:modified>
</cp:coreProperties>
</file>